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316" r:id="rId24"/>
    <p:sldId id="317" r:id="rId25"/>
    <p:sldId id="318" r:id="rId26"/>
    <p:sldId id="319" r:id="rId27"/>
    <p:sldId id="278" r:id="rId28"/>
    <p:sldId id="279" r:id="rId29"/>
    <p:sldId id="320" r:id="rId30"/>
    <p:sldId id="321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13" r:id="rId56"/>
    <p:sldId id="314" r:id="rId57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066F9-8451-4007-A763-F903376A2DF7}" type="datetimeFigureOut">
              <a:rPr lang="pt-PT" smtClean="0"/>
              <a:t>05/02/2014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C1F3-03FF-48ED-ACD2-694F3E018427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04030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066F9-8451-4007-A763-F903376A2DF7}" type="datetimeFigureOut">
              <a:rPr lang="pt-PT" smtClean="0"/>
              <a:t>05/02/2014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C1F3-03FF-48ED-ACD2-694F3E018427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0414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066F9-8451-4007-A763-F903376A2DF7}" type="datetimeFigureOut">
              <a:rPr lang="pt-PT" smtClean="0"/>
              <a:t>05/02/2014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C1F3-03FF-48ED-ACD2-694F3E018427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730657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73221E-818C-48C8-AA4D-DAEC846684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974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066F9-8451-4007-A763-F903376A2DF7}" type="datetimeFigureOut">
              <a:rPr lang="pt-PT" smtClean="0"/>
              <a:t>05/02/2014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C1F3-03FF-48ED-ACD2-694F3E018427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58951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066F9-8451-4007-A763-F903376A2DF7}" type="datetimeFigureOut">
              <a:rPr lang="pt-PT" smtClean="0"/>
              <a:t>05/02/2014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C1F3-03FF-48ED-ACD2-694F3E018427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67107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066F9-8451-4007-A763-F903376A2DF7}" type="datetimeFigureOut">
              <a:rPr lang="pt-PT" smtClean="0"/>
              <a:t>05/02/2014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C1F3-03FF-48ED-ACD2-694F3E018427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15713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066F9-8451-4007-A763-F903376A2DF7}" type="datetimeFigureOut">
              <a:rPr lang="pt-PT" smtClean="0"/>
              <a:t>05/02/2014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C1F3-03FF-48ED-ACD2-694F3E018427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14301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066F9-8451-4007-A763-F903376A2DF7}" type="datetimeFigureOut">
              <a:rPr lang="pt-PT" smtClean="0"/>
              <a:t>05/02/2014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C1F3-03FF-48ED-ACD2-694F3E018427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0574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066F9-8451-4007-A763-F903376A2DF7}" type="datetimeFigureOut">
              <a:rPr lang="pt-PT" smtClean="0"/>
              <a:t>05/02/2014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C1F3-03FF-48ED-ACD2-694F3E018427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82946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066F9-8451-4007-A763-F903376A2DF7}" type="datetimeFigureOut">
              <a:rPr lang="pt-PT" smtClean="0"/>
              <a:t>05/02/2014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C1F3-03FF-48ED-ACD2-694F3E018427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63777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066F9-8451-4007-A763-F903376A2DF7}" type="datetimeFigureOut">
              <a:rPr lang="pt-PT" smtClean="0"/>
              <a:t>05/02/2014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4C1F3-03FF-48ED-ACD2-694F3E018427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03293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066F9-8451-4007-A763-F903376A2DF7}" type="datetimeFigureOut">
              <a:rPr lang="pt-PT" smtClean="0"/>
              <a:t>05/02/2014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4C1F3-03FF-48ED-ACD2-694F3E018427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8094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7.wmf"/><Relationship Id="rId4" Type="http://schemas.openxmlformats.org/officeDocument/2006/relationships/oleObject" Target="../embeddings/oleObject1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brunel.ac.uk/397/Brunel%20Masterplan/Sports%20Facilities/Sports%20Park%20(External)/Ath%20Track%20123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3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dirty="0" smtClean="0"/>
              <a:t>Diagnóstico Organizacional</a:t>
            </a: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90180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568951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7456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"/>
            <a:ext cx="8640960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5144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35292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5340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352928" cy="3673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62421"/>
            <a:ext cx="8640960" cy="2995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74444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Diagnóstico de Gestores - </a:t>
            </a:r>
            <a:r>
              <a:rPr lang="pt-PT" dirty="0" err="1" smtClean="0"/>
              <a:t>Kotter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8568952" cy="4968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81357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0101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93209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3795180"/>
              </p:ext>
            </p:extLst>
          </p:nvPr>
        </p:nvGraphicFramePr>
        <p:xfrm>
          <a:off x="539551" y="2060848"/>
          <a:ext cx="8136905" cy="2963029"/>
        </p:xfrm>
        <a:graphic>
          <a:graphicData uri="http://schemas.openxmlformats.org/drawingml/2006/table">
            <a:tbl>
              <a:tblPr firstRow="1" firstCol="1" bandRow="1"/>
              <a:tblGrid>
                <a:gridCol w="946151"/>
                <a:gridCol w="946151"/>
                <a:gridCol w="1255358"/>
                <a:gridCol w="1111972"/>
                <a:gridCol w="1111972"/>
                <a:gridCol w="829103"/>
                <a:gridCol w="968587"/>
                <a:gridCol w="967611"/>
              </a:tblGrid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Opção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Custo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Benefício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Exequível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Controlo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Timing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Duração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Ranking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934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8280920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72936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24936" cy="644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3194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13261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/>
              <a:t>Strategic</a:t>
            </a:r>
            <a:r>
              <a:rPr lang="pt-PT" dirty="0" smtClean="0"/>
              <a:t> </a:t>
            </a:r>
            <a:r>
              <a:rPr lang="pt-PT" dirty="0" err="1" smtClean="0"/>
              <a:t>Issue</a:t>
            </a:r>
            <a:r>
              <a:rPr lang="pt-PT" dirty="0" smtClean="0"/>
              <a:t> </a:t>
            </a:r>
            <a:r>
              <a:rPr lang="pt-PT" dirty="0" err="1" smtClean="0"/>
              <a:t>Diagnosis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4784"/>
            <a:ext cx="8856984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4844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/>
              <a:t>Feasibility</a:t>
            </a:r>
            <a:r>
              <a:rPr lang="pt-PT" dirty="0" smtClean="0"/>
              <a:t> </a:t>
            </a:r>
            <a:r>
              <a:rPr lang="pt-PT" dirty="0" err="1" smtClean="0"/>
              <a:t>Assessment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t-PT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352928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8936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/>
              <a:t>Urgency</a:t>
            </a:r>
            <a:r>
              <a:rPr lang="pt-PT" dirty="0" smtClean="0"/>
              <a:t>/</a:t>
            </a:r>
            <a:r>
              <a:rPr lang="pt-PT" dirty="0" err="1" smtClean="0"/>
              <a:t>Feasibility</a:t>
            </a:r>
            <a:r>
              <a:rPr lang="pt-PT" dirty="0" smtClean="0"/>
              <a:t> </a:t>
            </a:r>
            <a:r>
              <a:rPr lang="pt-PT" dirty="0" err="1" smtClean="0"/>
              <a:t>Assessment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8496944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751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152400" y="-9525"/>
            <a:ext cx="81613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Diagnosing Organizational Subsystems</a:t>
            </a:r>
            <a:endParaRPr lang="en-US" b="0">
              <a:solidFill>
                <a:srgbClr val="0000FF"/>
              </a:solidFill>
            </a:endParaRPr>
          </a:p>
          <a:p>
            <a:pPr eaLnBrk="1" hangingPunct="1"/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27651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88963"/>
            <a:ext cx="8305800" cy="9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7687" name="Group 39"/>
          <p:cNvGraphicFramePr>
            <a:graphicFrameLocks noGrp="1"/>
          </p:cNvGraphicFramePr>
          <p:nvPr/>
        </p:nvGraphicFramePr>
        <p:xfrm>
          <a:off x="76200" y="838200"/>
          <a:ext cx="8991600" cy="5771516"/>
        </p:xfrm>
        <a:graphic>
          <a:graphicData uri="http://schemas.openxmlformats.org/drawingml/2006/table">
            <a:tbl>
              <a:tblPr/>
              <a:tblGrid>
                <a:gridCol w="1752600"/>
                <a:gridCol w="3733800"/>
                <a:gridCol w="3505200"/>
              </a:tblGrid>
              <a:tr h="153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Diagnostic targets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Information sought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Methods of Diagnosis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808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The total organization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What is organization’s culture?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Are organizational goals and strategy understood and accepted?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What is organization’s performance?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Examination of organizational records – </a:t>
                      </a:r>
                      <a:b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 rules, regulations, policies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Questionnaire survey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Interviews (both group &amp; individual)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Large and complex subsystems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What are the unique demands on this subsystem?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Are organization structures and processes related to unique demands?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What are the major problems confronting this subsystem?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Questionnaire survey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Interviews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Observations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Organization records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889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Small and simple subsystem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What are major problems of the team?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How can team effectiveness be improved?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Do individuals know how their jobs relate to organizational goals?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Individual interviews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group meeting to review the interview data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Questionnaires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Observation of staff meetings and other day-</a:t>
                      </a:r>
                      <a:b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to-day operations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960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Intergroup subsystems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How does each subsystem see the other?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What problems do the two groups have in working together?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How can they collaborate to improve performance of both groups?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Interviews of each subsystem followed by  </a:t>
                      </a:r>
                      <a:b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‘sharing the data meeting’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Flowcharting critical processes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Meetings between both groups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Individuals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Do people perform according to organization’s expectations?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Do they need particular knowledge or skills?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What career development opportunities do they have/ want/ need?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Interviews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Information from diagnostic meetings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Data available with HR department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Roles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Is the role defines adequately?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What is the ‘fit’ between person and role?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Is this the right person for this role?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Role analysis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Observations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Interviews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791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152400" y="-9525"/>
            <a:ext cx="78787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Diagnosing Organizational Processes</a:t>
            </a:r>
            <a:endParaRPr lang="en-US" b="0">
              <a:solidFill>
                <a:srgbClr val="0000FF"/>
              </a:solidFill>
            </a:endParaRPr>
          </a:p>
          <a:p>
            <a:pPr eaLnBrk="1" hangingPunct="1"/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28675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88963"/>
            <a:ext cx="8305800" cy="9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8712" name="Group 40"/>
          <p:cNvGraphicFramePr>
            <a:graphicFrameLocks noGrp="1"/>
          </p:cNvGraphicFramePr>
          <p:nvPr/>
        </p:nvGraphicFramePr>
        <p:xfrm>
          <a:off x="76200" y="838200"/>
          <a:ext cx="8991600" cy="5166997"/>
        </p:xfrm>
        <a:graphic>
          <a:graphicData uri="http://schemas.openxmlformats.org/drawingml/2006/table">
            <a:tbl>
              <a:tblPr/>
              <a:tblGrid>
                <a:gridCol w="1752600"/>
                <a:gridCol w="3733800"/>
                <a:gridCol w="3505200"/>
              </a:tblGrid>
              <a:tr h="153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Organizational Processes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Information sought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Methods of Diagnosis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808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Communication patterns, styles &amp; flows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Is communication open or closed?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Is communication directed upward, downward, </a:t>
                      </a:r>
                      <a:b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   laterally?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Are communications filtered? ….. Why? How?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Observations – in meetings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Questionnaires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Interviews and discussion with group </a:t>
                      </a:r>
                      <a:b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members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808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Goal setting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Do people set goals?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Who participates?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Do they possess necessary skills for effective </a:t>
                      </a:r>
                      <a:b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   goal setting?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Questionnaires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Interviews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Observations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Decision making, problem solving &amp; action planning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Who makes decisions?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Are they effective?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Are additional decision making skills needed?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Observations of problem-solving meetings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Analysis of videotaped sessions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Organizational records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960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Conflict resolution and management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Where does conflict exist?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Who are involved parties?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How is it being managed?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Interviews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Flowcharting critical processes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Meetings between both groups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Superior-subordinate relations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What are the prevailing leadership styles?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What problems arise between superiors and </a:t>
                      </a:r>
                      <a:b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   subordinates?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Questionnaires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Interviews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Strategic management &amp; long range planning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Who is responsible for ‘looking ahead’ and </a:t>
                      </a:r>
                      <a:b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   making long term decisions?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Do they have adequate tools and support?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Q) Have the recent long range decisions been </a:t>
                      </a:r>
                      <a:b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</a:b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    effective?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Interviews of key policy makers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Group discussions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Examination of historical records</a:t>
                      </a:r>
                    </a:p>
                  </a:txBody>
                  <a:tcPr marL="33011" marR="3301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227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66135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Diagnosis – The Six-Box Model</a:t>
            </a:r>
            <a:endParaRPr lang="en-US" b="0">
              <a:solidFill>
                <a:srgbClr val="0000FF"/>
              </a:solidFill>
            </a:endParaRPr>
          </a:p>
          <a:p>
            <a:pPr eaLnBrk="1" hangingPunct="1"/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29699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Oval 5"/>
          <p:cNvSpPr>
            <a:spLocks noChangeArrowheads="1"/>
          </p:cNvSpPr>
          <p:nvPr/>
        </p:nvSpPr>
        <p:spPr bwMode="auto">
          <a:xfrm>
            <a:off x="2971800" y="838200"/>
            <a:ext cx="5867400" cy="586740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9702" name="Oval 6"/>
          <p:cNvSpPr>
            <a:spLocks noChangeArrowheads="1"/>
          </p:cNvSpPr>
          <p:nvPr/>
        </p:nvSpPr>
        <p:spPr bwMode="auto">
          <a:xfrm>
            <a:off x="4114800" y="1905000"/>
            <a:ext cx="3657600" cy="36576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5181600" y="3429000"/>
            <a:ext cx="1600200" cy="762000"/>
          </a:xfrm>
          <a:prstGeom prst="rect">
            <a:avLst/>
          </a:prstGeom>
          <a:solidFill>
            <a:srgbClr val="66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Leadership</a:t>
            </a:r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5181600" y="1676400"/>
            <a:ext cx="1600200" cy="762000"/>
          </a:xfrm>
          <a:prstGeom prst="rect">
            <a:avLst/>
          </a:prstGeom>
          <a:solidFill>
            <a:srgbClr val="66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Purposes</a:t>
            </a:r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3352800" y="2667000"/>
            <a:ext cx="1600200" cy="762000"/>
          </a:xfrm>
          <a:prstGeom prst="rect">
            <a:avLst/>
          </a:prstGeom>
          <a:solidFill>
            <a:srgbClr val="66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Relationships</a:t>
            </a:r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3581400" y="4419600"/>
            <a:ext cx="1600200" cy="762000"/>
          </a:xfrm>
          <a:prstGeom prst="rect">
            <a:avLst/>
          </a:prstGeom>
          <a:solidFill>
            <a:srgbClr val="66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Helpful</a:t>
            </a:r>
          </a:p>
          <a:p>
            <a:pPr algn="ctr"/>
            <a:r>
              <a:rPr lang="en-US">
                <a:solidFill>
                  <a:schemeClr val="bg1"/>
                </a:solidFill>
              </a:rPr>
              <a:t>Mechanisms</a:t>
            </a:r>
          </a:p>
        </p:txBody>
      </p:sp>
      <p:sp>
        <p:nvSpPr>
          <p:cNvPr id="29712" name="Rectangle 16"/>
          <p:cNvSpPr>
            <a:spLocks noChangeArrowheads="1"/>
          </p:cNvSpPr>
          <p:nvPr/>
        </p:nvSpPr>
        <p:spPr bwMode="auto">
          <a:xfrm>
            <a:off x="6553200" y="4419600"/>
            <a:ext cx="1600200" cy="762000"/>
          </a:xfrm>
          <a:prstGeom prst="rect">
            <a:avLst/>
          </a:prstGeom>
          <a:solidFill>
            <a:srgbClr val="66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Rewards</a:t>
            </a: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6934200" y="2667000"/>
            <a:ext cx="1600200" cy="762000"/>
          </a:xfrm>
          <a:prstGeom prst="rect">
            <a:avLst/>
          </a:prstGeom>
          <a:solidFill>
            <a:srgbClr val="66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Structure</a:t>
            </a:r>
          </a:p>
        </p:txBody>
      </p:sp>
      <p:sp>
        <p:nvSpPr>
          <p:cNvPr id="29714" name="AutoShape 18"/>
          <p:cNvSpPr>
            <a:spLocks noChangeArrowheads="1"/>
          </p:cNvSpPr>
          <p:nvPr/>
        </p:nvSpPr>
        <p:spPr bwMode="auto">
          <a:xfrm rot="14529145" flipH="1">
            <a:off x="5029200" y="1981200"/>
            <a:ext cx="228600" cy="228600"/>
          </a:xfrm>
          <a:prstGeom prst="flowChartMerg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9715" name="AutoShape 19"/>
          <p:cNvSpPr>
            <a:spLocks noChangeArrowheads="1"/>
          </p:cNvSpPr>
          <p:nvPr/>
        </p:nvSpPr>
        <p:spPr bwMode="auto">
          <a:xfrm rot="2956645" flipH="1">
            <a:off x="4343400" y="2514600"/>
            <a:ext cx="228600" cy="228600"/>
          </a:xfrm>
          <a:prstGeom prst="flowChartMerg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9716" name="AutoShape 20"/>
          <p:cNvSpPr>
            <a:spLocks noChangeArrowheads="1"/>
          </p:cNvSpPr>
          <p:nvPr/>
        </p:nvSpPr>
        <p:spPr bwMode="auto">
          <a:xfrm rot="11306281" flipH="1">
            <a:off x="4038600" y="3352800"/>
            <a:ext cx="228600" cy="228600"/>
          </a:xfrm>
          <a:prstGeom prst="flowChartMerg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9717" name="AutoShape 21"/>
          <p:cNvSpPr>
            <a:spLocks noChangeArrowheads="1"/>
          </p:cNvSpPr>
          <p:nvPr/>
        </p:nvSpPr>
        <p:spPr bwMode="auto">
          <a:xfrm rot="20670467" flipH="1">
            <a:off x="4114800" y="4267200"/>
            <a:ext cx="228600" cy="228600"/>
          </a:xfrm>
          <a:prstGeom prst="flowChartMerg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9718" name="AutoShape 22"/>
          <p:cNvSpPr>
            <a:spLocks noChangeArrowheads="1"/>
          </p:cNvSpPr>
          <p:nvPr/>
        </p:nvSpPr>
        <p:spPr bwMode="auto">
          <a:xfrm rot="14007964" flipH="1">
            <a:off x="6934200" y="5105400"/>
            <a:ext cx="228600" cy="228600"/>
          </a:xfrm>
          <a:prstGeom prst="flowChartMerg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9719" name="AutoShape 23"/>
          <p:cNvSpPr>
            <a:spLocks noChangeArrowheads="1"/>
          </p:cNvSpPr>
          <p:nvPr/>
        </p:nvSpPr>
        <p:spPr bwMode="auto">
          <a:xfrm rot="7577331" flipH="1">
            <a:off x="4781550" y="5105400"/>
            <a:ext cx="228600" cy="228600"/>
          </a:xfrm>
          <a:prstGeom prst="flowChartMerg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9720" name="AutoShape 24"/>
          <p:cNvSpPr>
            <a:spLocks noChangeArrowheads="1"/>
          </p:cNvSpPr>
          <p:nvPr/>
        </p:nvSpPr>
        <p:spPr bwMode="auto">
          <a:xfrm rot="19063899" flipH="1">
            <a:off x="7315200" y="2514600"/>
            <a:ext cx="228600" cy="228600"/>
          </a:xfrm>
          <a:prstGeom prst="flowChartMerg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9721" name="AutoShape 25"/>
          <p:cNvSpPr>
            <a:spLocks noChangeArrowheads="1"/>
          </p:cNvSpPr>
          <p:nvPr/>
        </p:nvSpPr>
        <p:spPr bwMode="auto">
          <a:xfrm rot="7458290" flipH="1">
            <a:off x="6705600" y="2000250"/>
            <a:ext cx="228600" cy="228600"/>
          </a:xfrm>
          <a:prstGeom prst="flowChartMerg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9722" name="AutoShape 26"/>
          <p:cNvSpPr>
            <a:spLocks noChangeArrowheads="1"/>
          </p:cNvSpPr>
          <p:nvPr/>
        </p:nvSpPr>
        <p:spPr bwMode="auto">
          <a:xfrm rot="10204820" flipH="1">
            <a:off x="7620000" y="3352800"/>
            <a:ext cx="228600" cy="228600"/>
          </a:xfrm>
          <a:prstGeom prst="flowChartMerg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9723" name="AutoShape 27"/>
          <p:cNvSpPr>
            <a:spLocks noChangeArrowheads="1"/>
          </p:cNvSpPr>
          <p:nvPr/>
        </p:nvSpPr>
        <p:spPr bwMode="auto">
          <a:xfrm rot="1676711" flipH="1">
            <a:off x="7524750" y="4267200"/>
            <a:ext cx="228600" cy="228600"/>
          </a:xfrm>
          <a:prstGeom prst="flowChartMerg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9725" name="AutoShape 29"/>
          <p:cNvSpPr>
            <a:spLocks/>
          </p:cNvSpPr>
          <p:nvPr/>
        </p:nvSpPr>
        <p:spPr bwMode="auto">
          <a:xfrm rot="8482518">
            <a:off x="3408363" y="4840288"/>
            <a:ext cx="555625" cy="1563687"/>
          </a:xfrm>
          <a:prstGeom prst="rightBracket">
            <a:avLst>
              <a:gd name="adj" fmla="val 23452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9728" name="Text Box 32"/>
          <p:cNvSpPr txBox="1">
            <a:spLocks noChangeArrowheads="1"/>
          </p:cNvSpPr>
          <p:nvPr/>
        </p:nvSpPr>
        <p:spPr bwMode="auto">
          <a:xfrm rot="3066180">
            <a:off x="2808287" y="5595938"/>
            <a:ext cx="1425575" cy="33655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/>
              <a:t>Environment</a:t>
            </a:r>
          </a:p>
        </p:txBody>
      </p:sp>
      <p:sp>
        <p:nvSpPr>
          <p:cNvPr id="29726" name="AutoShape 30"/>
          <p:cNvSpPr>
            <a:spLocks noChangeArrowheads="1"/>
          </p:cNvSpPr>
          <p:nvPr/>
        </p:nvSpPr>
        <p:spPr bwMode="auto">
          <a:xfrm rot="1408190" flipH="1">
            <a:off x="3022600" y="5124450"/>
            <a:ext cx="112713" cy="150813"/>
          </a:xfrm>
          <a:prstGeom prst="flowChartMerg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9729" name="AutoShape 33"/>
          <p:cNvSpPr>
            <a:spLocks noChangeArrowheads="1"/>
          </p:cNvSpPr>
          <p:nvPr/>
        </p:nvSpPr>
        <p:spPr bwMode="auto">
          <a:xfrm rot="14244225" flipH="1">
            <a:off x="4352131" y="5969794"/>
            <a:ext cx="115888" cy="152400"/>
          </a:xfrm>
          <a:prstGeom prst="flowChartMerge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29730" name="Text Box 34"/>
          <p:cNvSpPr txBox="1">
            <a:spLocks noChangeArrowheads="1"/>
          </p:cNvSpPr>
          <p:nvPr/>
        </p:nvSpPr>
        <p:spPr bwMode="auto">
          <a:xfrm>
            <a:off x="152400" y="2952750"/>
            <a:ext cx="2590800" cy="28384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en-US"/>
              <a:t>Weisbord identifies six critical areas where things must go right if organisation is to be successful. According to him, the consultant must attend to both </a:t>
            </a:r>
            <a:r>
              <a:rPr lang="en-US">
                <a:solidFill>
                  <a:srgbClr val="0000FF"/>
                </a:solidFill>
              </a:rPr>
              <a:t>formal </a:t>
            </a:r>
            <a:r>
              <a:rPr lang="en-US"/>
              <a:t>and </a:t>
            </a:r>
            <a:r>
              <a:rPr lang="en-US">
                <a:solidFill>
                  <a:srgbClr val="0000FF"/>
                </a:solidFill>
              </a:rPr>
              <a:t>informal</a:t>
            </a:r>
            <a:r>
              <a:rPr lang="en-US"/>
              <a:t> aspects of each box.</a:t>
            </a:r>
          </a:p>
        </p:txBody>
      </p:sp>
      <p:sp>
        <p:nvSpPr>
          <p:cNvPr id="29731" name="Text Box 35"/>
          <p:cNvSpPr txBox="1">
            <a:spLocks noChangeArrowheads="1"/>
          </p:cNvSpPr>
          <p:nvPr/>
        </p:nvSpPr>
        <p:spPr bwMode="auto">
          <a:xfrm>
            <a:off x="136525" y="5943600"/>
            <a:ext cx="3063875" cy="641350"/>
          </a:xfrm>
          <a:prstGeom prst="rect">
            <a:avLst/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This model is still widely used by OD practitioners</a:t>
            </a:r>
          </a:p>
        </p:txBody>
      </p:sp>
      <p:pic>
        <p:nvPicPr>
          <p:cNvPr id="29733" name="Picture 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38200"/>
            <a:ext cx="1309688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34" name="Rectangle 38"/>
          <p:cNvSpPr>
            <a:spLocks noChangeArrowheads="1"/>
          </p:cNvSpPr>
          <p:nvPr/>
        </p:nvSpPr>
        <p:spPr bwMode="auto">
          <a:xfrm>
            <a:off x="304800" y="2528888"/>
            <a:ext cx="2057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Marvin Weisbord</a:t>
            </a:r>
          </a:p>
        </p:txBody>
      </p:sp>
    </p:spTree>
    <p:extLst>
      <p:ext uri="{BB962C8B-B14F-4D97-AF65-F5344CB8AC3E}">
        <p14:creationId xmlns:p14="http://schemas.microsoft.com/office/powerpoint/2010/main" val="298837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228600" y="1497013"/>
            <a:ext cx="8686800" cy="388620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PT"/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168275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Actions</a:t>
            </a:r>
            <a:endParaRPr lang="en-US" b="0">
              <a:solidFill>
                <a:srgbClr val="0000FF"/>
              </a:solidFill>
            </a:endParaRPr>
          </a:p>
          <a:p>
            <a:pPr eaLnBrk="1" hangingPunct="1"/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44037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212725" y="993775"/>
            <a:ext cx="8778875" cy="435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2573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7145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1717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200"/>
              <a:t>Interventions are the actions taken to produce desired changes.</a:t>
            </a:r>
          </a:p>
          <a:p>
            <a:pPr eaLnBrk="1" hangingPunct="1"/>
            <a:endParaRPr lang="en-US" sz="800"/>
          </a:p>
          <a:p>
            <a:pPr eaLnBrk="1" hangingPunct="1"/>
            <a:r>
              <a:rPr lang="en-US" sz="2200"/>
              <a:t>Four conditions that give rise to the need for OD interventions:</a:t>
            </a:r>
          </a:p>
          <a:p>
            <a:pPr eaLnBrk="1" hangingPunct="1"/>
            <a:endParaRPr lang="en-US" sz="800"/>
          </a:p>
          <a:p>
            <a:pPr lvl="1" eaLnBrk="1" hangingPunct="1">
              <a:buFontTx/>
              <a:buAutoNum type="arabicPeriod"/>
            </a:pPr>
            <a:r>
              <a:rPr lang="en-US" sz="2200"/>
              <a:t>The organisation has a problem </a:t>
            </a:r>
            <a:br>
              <a:rPr lang="en-US" sz="2200"/>
            </a:br>
            <a:r>
              <a:rPr lang="en-US" sz="2200"/>
              <a:t>(</a:t>
            </a:r>
            <a:r>
              <a:rPr lang="en-US" sz="22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corrective action</a:t>
            </a:r>
            <a:r>
              <a:rPr lang="en-US" sz="2200"/>
              <a:t> – to fix it)</a:t>
            </a:r>
          </a:p>
          <a:p>
            <a:pPr lvl="1" eaLnBrk="1" hangingPunct="1">
              <a:buFontTx/>
              <a:buAutoNum type="arabicPeriod"/>
            </a:pPr>
            <a:r>
              <a:rPr lang="en-US" sz="2200"/>
              <a:t>Organization sees an unrealized opportunity </a:t>
            </a:r>
            <a:br>
              <a:rPr lang="en-US" sz="2200"/>
            </a:br>
            <a:r>
              <a:rPr lang="en-US" sz="2200"/>
              <a:t>(</a:t>
            </a:r>
            <a:r>
              <a:rPr lang="en-US" sz="22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enabling action</a:t>
            </a:r>
            <a:r>
              <a:rPr lang="en-US" sz="2200"/>
              <a:t> – to seize the opportunity)</a:t>
            </a:r>
          </a:p>
          <a:p>
            <a:pPr lvl="1" eaLnBrk="1" hangingPunct="1">
              <a:buFontTx/>
              <a:buAutoNum type="arabicPeriod"/>
            </a:pPr>
            <a:r>
              <a:rPr lang="en-US" sz="2200"/>
              <a:t>Features of organization are out of alignment </a:t>
            </a:r>
            <a:br>
              <a:rPr lang="en-US" sz="2200"/>
            </a:br>
            <a:r>
              <a:rPr lang="en-US" sz="2200"/>
              <a:t>(</a:t>
            </a:r>
            <a:r>
              <a:rPr lang="en-US" sz="22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alignment action</a:t>
            </a:r>
            <a:r>
              <a:rPr lang="en-US" sz="2200"/>
              <a:t> – to get things back ‘in sync’)</a:t>
            </a:r>
          </a:p>
          <a:p>
            <a:pPr lvl="1" eaLnBrk="1" hangingPunct="1">
              <a:buFontTx/>
              <a:buAutoNum type="arabicPeriod"/>
            </a:pPr>
            <a:r>
              <a:rPr lang="en-US" sz="2200"/>
              <a:t>Yesterday’s vision is no longer good enough</a:t>
            </a:r>
            <a:br>
              <a:rPr lang="en-US" sz="2200"/>
            </a:br>
            <a:r>
              <a:rPr lang="en-US" sz="2200"/>
              <a:t>(</a:t>
            </a:r>
            <a:r>
              <a:rPr lang="en-US" sz="220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action for new vision</a:t>
            </a:r>
            <a:r>
              <a:rPr lang="en-US" sz="2200"/>
              <a:t> – actions to build necessary structures, processes and culture to make new vision a reality)</a:t>
            </a:r>
          </a:p>
        </p:txBody>
      </p:sp>
    </p:spTree>
    <p:extLst>
      <p:ext uri="{BB962C8B-B14F-4D97-AF65-F5344CB8AC3E}">
        <p14:creationId xmlns:p14="http://schemas.microsoft.com/office/powerpoint/2010/main" val="22964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Do Diagnóstico à Intervenção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57350"/>
            <a:ext cx="8424936" cy="457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60679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Especialistas Externos e Internos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8208911" cy="4608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03580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2800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Interventions</a:t>
            </a:r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52229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627063" y="914400"/>
            <a:ext cx="5553075" cy="496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2573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7145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1717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0000FF"/>
                </a:solidFill>
              </a:rPr>
              <a:t>Major families of OD interventions:</a:t>
            </a:r>
          </a:p>
          <a:p>
            <a:pPr eaLnBrk="1" hangingPunct="1"/>
            <a:endParaRPr lang="en-US" sz="800">
              <a:solidFill>
                <a:srgbClr val="0000FF"/>
              </a:solidFill>
            </a:endParaRPr>
          </a:p>
          <a:p>
            <a:pPr lvl="1" eaLnBrk="1" hangingPunct="1">
              <a:buFontTx/>
              <a:buAutoNum type="arabicPeriod"/>
            </a:pPr>
            <a:r>
              <a:rPr lang="en-US" sz="2400"/>
              <a:t>Diagnostic </a:t>
            </a:r>
          </a:p>
          <a:p>
            <a:pPr lvl="1" eaLnBrk="1" hangingPunct="1">
              <a:buFontTx/>
              <a:buAutoNum type="arabicPeriod"/>
            </a:pPr>
            <a:r>
              <a:rPr lang="en-US" sz="2400"/>
              <a:t>Team-Building</a:t>
            </a:r>
          </a:p>
          <a:p>
            <a:pPr lvl="1" eaLnBrk="1" hangingPunct="1">
              <a:buFontTx/>
              <a:buAutoNum type="arabicPeriod"/>
            </a:pPr>
            <a:r>
              <a:rPr lang="en-US" sz="2400"/>
              <a:t>Intergroup</a:t>
            </a:r>
          </a:p>
          <a:p>
            <a:pPr lvl="1" eaLnBrk="1" hangingPunct="1">
              <a:buFontTx/>
              <a:buAutoNum type="arabicPeriod"/>
            </a:pPr>
            <a:r>
              <a:rPr lang="en-US" sz="2400"/>
              <a:t>Education and Training</a:t>
            </a:r>
          </a:p>
          <a:p>
            <a:pPr lvl="1" eaLnBrk="1" hangingPunct="1">
              <a:buFontTx/>
              <a:buAutoNum type="arabicPeriod"/>
            </a:pPr>
            <a:r>
              <a:rPr lang="en-US" sz="2400"/>
              <a:t>Structural</a:t>
            </a:r>
          </a:p>
          <a:p>
            <a:pPr lvl="1" eaLnBrk="1" hangingPunct="1">
              <a:buFontTx/>
              <a:buAutoNum type="arabicPeriod"/>
            </a:pPr>
            <a:r>
              <a:rPr lang="en-US" sz="2400"/>
              <a:t>Process Consultation</a:t>
            </a:r>
          </a:p>
          <a:p>
            <a:pPr lvl="1" eaLnBrk="1" hangingPunct="1">
              <a:buFontTx/>
              <a:buAutoNum type="arabicPeriod"/>
            </a:pPr>
            <a:r>
              <a:rPr lang="en-US" sz="2400"/>
              <a:t>Grid Organization Development</a:t>
            </a:r>
          </a:p>
          <a:p>
            <a:pPr lvl="1" eaLnBrk="1" hangingPunct="1">
              <a:buFontTx/>
              <a:buAutoNum type="arabicPeriod"/>
            </a:pPr>
            <a:r>
              <a:rPr lang="en-US" sz="2400"/>
              <a:t>Third-Party Peace Making</a:t>
            </a:r>
          </a:p>
          <a:p>
            <a:pPr lvl="1" eaLnBrk="1" hangingPunct="1">
              <a:buFontTx/>
              <a:buAutoNum type="arabicPeriod"/>
            </a:pPr>
            <a:r>
              <a:rPr lang="en-US" sz="2400"/>
              <a:t>Coaching and Counseling</a:t>
            </a:r>
          </a:p>
          <a:p>
            <a:pPr lvl="1" eaLnBrk="1" hangingPunct="1">
              <a:buFontTx/>
              <a:buAutoNum type="arabicPeriod"/>
            </a:pPr>
            <a:r>
              <a:rPr lang="en-US" sz="2400"/>
              <a:t>Life and Career Planning</a:t>
            </a:r>
          </a:p>
          <a:p>
            <a:pPr lvl="1" eaLnBrk="1" hangingPunct="1">
              <a:buFontTx/>
              <a:buAutoNum type="arabicPeriod"/>
            </a:pPr>
            <a:r>
              <a:rPr lang="en-US" sz="2400"/>
              <a:t>Planning and Goal Setting</a:t>
            </a:r>
          </a:p>
          <a:p>
            <a:pPr lvl="1" eaLnBrk="1" hangingPunct="1">
              <a:buFontTx/>
              <a:buAutoNum type="arabicPeriod"/>
            </a:pPr>
            <a:r>
              <a:rPr lang="en-US" sz="2400"/>
              <a:t>Strategic Management</a:t>
            </a: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76200" y="6096000"/>
            <a:ext cx="8942388" cy="442913"/>
          </a:xfrm>
          <a:prstGeom prst="rect">
            <a:avLst/>
          </a:prstGeom>
          <a:solidFill>
            <a:srgbClr val="66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300" i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Each of these families of interventions includes many activities</a:t>
            </a:r>
          </a:p>
        </p:txBody>
      </p:sp>
      <p:pic>
        <p:nvPicPr>
          <p:cNvPr id="52235" name="Picture 11" descr="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00200"/>
            <a:ext cx="2765425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74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Diagnóstico Organizacional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5 - Fully supports corporate objectives.</a:t>
            </a:r>
          </a:p>
          <a:p>
            <a:r>
              <a:rPr lang="en-US" dirty="0" smtClean="0"/>
              <a:t>4 - Adequately supports corporate objectives.</a:t>
            </a:r>
          </a:p>
          <a:p>
            <a:r>
              <a:rPr lang="en-US" dirty="0" smtClean="0"/>
              <a:t>3 - Does not support corporate objectives.</a:t>
            </a:r>
          </a:p>
          <a:p>
            <a:r>
              <a:rPr lang="en-US" dirty="0" smtClean="0"/>
              <a:t>2 - Makes achieving corporate objectives difficult.</a:t>
            </a:r>
          </a:p>
          <a:p>
            <a:r>
              <a:rPr lang="en-US" dirty="0" smtClean="0"/>
              <a:t>1 - Makes achieving corporate objectives very difficult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62299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8077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Example : Team Building Interventions</a:t>
            </a:r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54275" name="Picture 5" descr="divider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36525" y="3124200"/>
            <a:ext cx="216058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200">
                <a:solidFill>
                  <a:srgbClr val="0000FF"/>
                </a:solidFill>
              </a:rPr>
              <a:t>Team building </a:t>
            </a:r>
          </a:p>
          <a:p>
            <a:pPr algn="ctr"/>
            <a:r>
              <a:rPr lang="en-US" sz="2200">
                <a:solidFill>
                  <a:srgbClr val="0000FF"/>
                </a:solidFill>
              </a:rPr>
              <a:t>interventions</a:t>
            </a:r>
          </a:p>
        </p:txBody>
      </p:sp>
      <p:sp>
        <p:nvSpPr>
          <p:cNvPr id="54277" name="Line 5"/>
          <p:cNvSpPr>
            <a:spLocks noChangeShapeType="1"/>
          </p:cNvSpPr>
          <p:nvPr/>
        </p:nvSpPr>
        <p:spPr bwMode="auto">
          <a:xfrm flipV="1">
            <a:off x="2209800" y="2209800"/>
            <a:ext cx="3810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278" name="Line 6"/>
          <p:cNvSpPr>
            <a:spLocks noChangeShapeType="1"/>
          </p:cNvSpPr>
          <p:nvPr/>
        </p:nvSpPr>
        <p:spPr bwMode="auto">
          <a:xfrm>
            <a:off x="2209800" y="3505200"/>
            <a:ext cx="5334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2209800" y="1752600"/>
            <a:ext cx="17399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200">
                <a:solidFill>
                  <a:srgbClr val="006600"/>
                </a:solidFill>
              </a:rPr>
              <a:t>Intact work </a:t>
            </a:r>
          </a:p>
          <a:p>
            <a:pPr algn="ctr"/>
            <a:r>
              <a:rPr lang="en-US" sz="2200">
                <a:solidFill>
                  <a:srgbClr val="006600"/>
                </a:solidFill>
              </a:rPr>
              <a:t>teams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2057400" y="4525963"/>
            <a:ext cx="2049463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200">
                <a:solidFill>
                  <a:srgbClr val="006600"/>
                </a:solidFill>
              </a:rPr>
              <a:t>Special teams</a:t>
            </a:r>
          </a:p>
        </p:txBody>
      </p:sp>
      <p:sp>
        <p:nvSpPr>
          <p:cNvPr id="54281" name="Line 9"/>
          <p:cNvSpPr>
            <a:spLocks noChangeShapeType="1"/>
          </p:cNvSpPr>
          <p:nvPr/>
        </p:nvSpPr>
        <p:spPr bwMode="auto">
          <a:xfrm flipV="1">
            <a:off x="3962400" y="1066800"/>
            <a:ext cx="914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4937125" y="838200"/>
            <a:ext cx="3978275" cy="265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Diagnostic meetings</a:t>
            </a:r>
          </a:p>
          <a:p>
            <a:endParaRPr lang="en-US" sz="800"/>
          </a:p>
          <a:p>
            <a:r>
              <a:rPr lang="en-US"/>
              <a:t>Team building focused on goal setting, decision making, problem solving etc.</a:t>
            </a:r>
          </a:p>
          <a:p>
            <a:endParaRPr lang="en-US" sz="800"/>
          </a:p>
          <a:p>
            <a:r>
              <a:rPr lang="en-US"/>
              <a:t>Building &amp; mainitaining effective interpersonal relationships</a:t>
            </a:r>
          </a:p>
          <a:p>
            <a:endParaRPr lang="en-US" sz="800"/>
          </a:p>
          <a:p>
            <a:r>
              <a:rPr lang="en-US"/>
              <a:t>Role analysis techniques for role clarification &amp; defination</a:t>
            </a:r>
          </a:p>
        </p:txBody>
      </p:sp>
      <p:sp>
        <p:nvSpPr>
          <p:cNvPr id="54284" name="Line 12"/>
          <p:cNvSpPr>
            <a:spLocks noChangeShapeType="1"/>
          </p:cNvSpPr>
          <p:nvPr/>
        </p:nvSpPr>
        <p:spPr bwMode="auto">
          <a:xfrm flipV="1">
            <a:off x="3962400" y="1447800"/>
            <a:ext cx="914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285" name="Line 13"/>
          <p:cNvSpPr>
            <a:spLocks noChangeShapeType="1"/>
          </p:cNvSpPr>
          <p:nvPr/>
        </p:nvSpPr>
        <p:spPr bwMode="auto">
          <a:xfrm>
            <a:off x="3962400" y="1981200"/>
            <a:ext cx="914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286" name="Line 14"/>
          <p:cNvSpPr>
            <a:spLocks noChangeShapeType="1"/>
          </p:cNvSpPr>
          <p:nvPr/>
        </p:nvSpPr>
        <p:spPr bwMode="auto">
          <a:xfrm>
            <a:off x="3962400" y="1981200"/>
            <a:ext cx="914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287" name="Text Box 15"/>
          <p:cNvSpPr txBox="1">
            <a:spLocks noChangeArrowheads="1"/>
          </p:cNvSpPr>
          <p:nvPr/>
        </p:nvSpPr>
        <p:spPr bwMode="auto">
          <a:xfrm>
            <a:off x="5013325" y="3922713"/>
            <a:ext cx="3902075" cy="183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/>
              <a:t>Team building focused on task accomplishment</a:t>
            </a:r>
          </a:p>
          <a:p>
            <a:endParaRPr lang="en-US" sz="800"/>
          </a:p>
          <a:p>
            <a:r>
              <a:rPr lang="en-US"/>
              <a:t>Task allocations</a:t>
            </a:r>
          </a:p>
          <a:p>
            <a:endParaRPr lang="en-US" sz="800"/>
          </a:p>
          <a:p>
            <a:r>
              <a:rPr lang="en-US"/>
              <a:t>Interunit conflicts</a:t>
            </a:r>
          </a:p>
          <a:p>
            <a:endParaRPr lang="en-US" sz="800"/>
          </a:p>
          <a:p>
            <a:r>
              <a:rPr lang="en-US"/>
              <a:t>Role negotiation</a:t>
            </a:r>
          </a:p>
        </p:txBody>
      </p:sp>
      <p:sp>
        <p:nvSpPr>
          <p:cNvPr id="54288" name="Line 16"/>
          <p:cNvSpPr>
            <a:spLocks noChangeShapeType="1"/>
          </p:cNvSpPr>
          <p:nvPr/>
        </p:nvSpPr>
        <p:spPr bwMode="auto">
          <a:xfrm flipV="1">
            <a:off x="4114800" y="4114800"/>
            <a:ext cx="8382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289" name="Line 17"/>
          <p:cNvSpPr>
            <a:spLocks noChangeShapeType="1"/>
          </p:cNvSpPr>
          <p:nvPr/>
        </p:nvSpPr>
        <p:spPr bwMode="auto">
          <a:xfrm>
            <a:off x="4114800" y="47244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290" name="Line 18"/>
          <p:cNvSpPr>
            <a:spLocks noChangeShapeType="1"/>
          </p:cNvSpPr>
          <p:nvPr/>
        </p:nvSpPr>
        <p:spPr bwMode="auto">
          <a:xfrm>
            <a:off x="4114800" y="4724400"/>
            <a:ext cx="914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4291" name="Line 19"/>
          <p:cNvSpPr>
            <a:spLocks noChangeShapeType="1"/>
          </p:cNvSpPr>
          <p:nvPr/>
        </p:nvSpPr>
        <p:spPr bwMode="auto">
          <a:xfrm>
            <a:off x="4114800" y="4724400"/>
            <a:ext cx="9144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pt-PT"/>
          </a:p>
        </p:txBody>
      </p:sp>
      <p:graphicFrame>
        <p:nvGraphicFramePr>
          <p:cNvPr id="54292" name="Object 20"/>
          <p:cNvGraphicFramePr>
            <a:graphicFrameLocks noGrp="1" noChangeAspect="1"/>
          </p:cNvGraphicFramePr>
          <p:nvPr>
            <p:ph/>
          </p:nvPr>
        </p:nvGraphicFramePr>
        <p:xfrm>
          <a:off x="2438400" y="3086100"/>
          <a:ext cx="2287588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Clip" r:id="rId4" imgW="2287080" imgH="953280" progId="MS_ClipArt_Gallery.2">
                  <p:embed/>
                </p:oleObj>
              </mc:Choice>
              <mc:Fallback>
                <p:oleObj name="Clip" r:id="rId4" imgW="2287080" imgH="95328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3086100"/>
                        <a:ext cx="2287588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534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803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About Organization Development (OD)</a:t>
            </a:r>
          </a:p>
        </p:txBody>
      </p:sp>
      <p:pic>
        <p:nvPicPr>
          <p:cNvPr id="3075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 Box 8"/>
          <p:cNvSpPr txBox="1">
            <a:spLocks noChangeArrowheads="1"/>
          </p:cNvSpPr>
          <p:nvPr/>
        </p:nvSpPr>
        <p:spPr bwMode="auto">
          <a:xfrm>
            <a:off x="685800" y="1066800"/>
            <a:ext cx="8610600" cy="502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Relatively new field of study – 50’s &amp; 60’s</a:t>
            </a:r>
          </a:p>
          <a:p>
            <a:pPr eaLnBrk="1" hangingPunct="1"/>
            <a:endParaRPr lang="en-US" sz="1200"/>
          </a:p>
          <a:p>
            <a:pPr eaLnBrk="1" hangingPunct="1"/>
            <a:r>
              <a:rPr lang="en-US" sz="2400"/>
              <a:t>OD is about how organizations and people function and how to get them function better</a:t>
            </a:r>
          </a:p>
          <a:p>
            <a:pPr eaLnBrk="1" hangingPunct="1"/>
            <a:endParaRPr lang="en-US" sz="1200"/>
          </a:p>
          <a:p>
            <a:pPr eaLnBrk="1" hangingPunct="1"/>
            <a:r>
              <a:rPr lang="en-US" sz="2400"/>
              <a:t>Start Point – when the leader identifies an undesirable situation and seeks to change it.</a:t>
            </a:r>
          </a:p>
          <a:p>
            <a:pPr eaLnBrk="1" hangingPunct="1"/>
            <a:endParaRPr lang="en-US" sz="1200"/>
          </a:p>
          <a:p>
            <a:pPr eaLnBrk="1" hangingPunct="1"/>
            <a:r>
              <a:rPr lang="en-US" sz="2400"/>
              <a:t>Focus - Making organizations function better (total system change).</a:t>
            </a:r>
          </a:p>
          <a:p>
            <a:pPr eaLnBrk="1" hangingPunct="1"/>
            <a:endParaRPr lang="en-US" sz="1200"/>
          </a:p>
          <a:p>
            <a:pPr eaLnBrk="1" hangingPunct="1"/>
            <a:r>
              <a:rPr lang="en-US" sz="2400"/>
              <a:t>Orientation - Action (achieving results through planned activities).</a:t>
            </a:r>
          </a:p>
          <a:p>
            <a:pPr eaLnBrk="1" hangingPunct="1"/>
            <a:endParaRPr lang="en-US" sz="1200"/>
          </a:p>
          <a:p>
            <a:pPr eaLnBrk="1" hangingPunct="1"/>
            <a:r>
              <a:rPr lang="en-US" sz="2400"/>
              <a:t>No unifying theory – just models of practice</a:t>
            </a:r>
          </a:p>
          <a:p>
            <a:pPr eaLnBrk="1" hangingPunct="1"/>
            <a:endParaRPr lang="en-US" sz="2400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1219200" y="6172200"/>
            <a:ext cx="6583363" cy="4572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OD is an organization improvement strategy</a:t>
            </a:r>
          </a:p>
        </p:txBody>
      </p:sp>
      <p:grpSp>
        <p:nvGrpSpPr>
          <p:cNvPr id="3078" name="Group 12"/>
          <p:cNvGrpSpPr>
            <a:grpSpLocks/>
          </p:cNvGrpSpPr>
          <p:nvPr/>
        </p:nvGrpSpPr>
        <p:grpSpPr bwMode="auto">
          <a:xfrm>
            <a:off x="436563" y="1204913"/>
            <a:ext cx="249237" cy="265112"/>
            <a:chOff x="249" y="759"/>
            <a:chExt cx="157" cy="167"/>
          </a:xfrm>
        </p:grpSpPr>
        <p:sp>
          <p:nvSpPr>
            <p:cNvPr id="3094" name="Rectangle 11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3095" name="Rectangle 10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3079" name="Group 13"/>
          <p:cNvGrpSpPr>
            <a:grpSpLocks/>
          </p:cNvGrpSpPr>
          <p:nvPr/>
        </p:nvGrpSpPr>
        <p:grpSpPr bwMode="auto">
          <a:xfrm>
            <a:off x="436563" y="1716088"/>
            <a:ext cx="249237" cy="265112"/>
            <a:chOff x="249" y="759"/>
            <a:chExt cx="157" cy="167"/>
          </a:xfrm>
        </p:grpSpPr>
        <p:sp>
          <p:nvSpPr>
            <p:cNvPr id="3092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3093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3080" name="Group 16"/>
          <p:cNvGrpSpPr>
            <a:grpSpLocks/>
          </p:cNvGrpSpPr>
          <p:nvPr/>
        </p:nvGrpSpPr>
        <p:grpSpPr bwMode="auto">
          <a:xfrm>
            <a:off x="436563" y="2630488"/>
            <a:ext cx="249237" cy="265112"/>
            <a:chOff x="249" y="759"/>
            <a:chExt cx="157" cy="167"/>
          </a:xfrm>
        </p:grpSpPr>
        <p:sp>
          <p:nvSpPr>
            <p:cNvPr id="3090" name="Rectangle 17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3091" name="Rectangle 18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3081" name="Group 19"/>
          <p:cNvGrpSpPr>
            <a:grpSpLocks/>
          </p:cNvGrpSpPr>
          <p:nvPr/>
        </p:nvGrpSpPr>
        <p:grpSpPr bwMode="auto">
          <a:xfrm>
            <a:off x="436563" y="3505200"/>
            <a:ext cx="249237" cy="265113"/>
            <a:chOff x="249" y="759"/>
            <a:chExt cx="157" cy="167"/>
          </a:xfrm>
        </p:grpSpPr>
        <p:sp>
          <p:nvSpPr>
            <p:cNvPr id="3088" name="Rectangle 20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3089" name="Rectangle 21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3082" name="Group 19"/>
          <p:cNvGrpSpPr>
            <a:grpSpLocks/>
          </p:cNvGrpSpPr>
          <p:nvPr/>
        </p:nvGrpSpPr>
        <p:grpSpPr bwMode="auto">
          <a:xfrm>
            <a:off x="436563" y="4459288"/>
            <a:ext cx="249237" cy="265112"/>
            <a:chOff x="249" y="759"/>
            <a:chExt cx="157" cy="167"/>
          </a:xfrm>
        </p:grpSpPr>
        <p:sp>
          <p:nvSpPr>
            <p:cNvPr id="3086" name="Rectangle 20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3087" name="Rectangle 21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3083" name="Group 19"/>
          <p:cNvGrpSpPr>
            <a:grpSpLocks/>
          </p:cNvGrpSpPr>
          <p:nvPr/>
        </p:nvGrpSpPr>
        <p:grpSpPr bwMode="auto">
          <a:xfrm>
            <a:off x="436563" y="5373688"/>
            <a:ext cx="249237" cy="265112"/>
            <a:chOff x="249" y="759"/>
            <a:chExt cx="157" cy="167"/>
          </a:xfrm>
        </p:grpSpPr>
        <p:sp>
          <p:nvSpPr>
            <p:cNvPr id="3084" name="Rectangle 20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3085" name="Rectangle 21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159661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4"/>
          <p:cNvSpPr>
            <a:spLocks noChangeArrowheads="1"/>
          </p:cNvSpPr>
          <p:nvPr/>
        </p:nvSpPr>
        <p:spPr bwMode="auto">
          <a:xfrm>
            <a:off x="2438400" y="2971800"/>
            <a:ext cx="3429000" cy="18288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pt-PT" sz="2400" b="0"/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 rot="-1685733">
            <a:off x="1143000" y="2667000"/>
            <a:ext cx="1798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latin typeface="Times New Roman" pitchFamily="18" charset="0"/>
              </a:rPr>
              <a:t>Poor morale</a:t>
            </a:r>
          </a:p>
        </p:txBody>
      </p:sp>
      <p:sp>
        <p:nvSpPr>
          <p:cNvPr id="4100" name="Text Box 7"/>
          <p:cNvSpPr txBox="1">
            <a:spLocks noChangeArrowheads="1"/>
          </p:cNvSpPr>
          <p:nvPr/>
        </p:nvSpPr>
        <p:spPr bwMode="auto">
          <a:xfrm rot="-1338935">
            <a:off x="152400" y="4343400"/>
            <a:ext cx="1952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400">
                <a:latin typeface="Times New Roman" pitchFamily="18" charset="0"/>
              </a:rPr>
              <a:t>Unclear goals</a:t>
            </a:r>
          </a:p>
        </p:txBody>
      </p:sp>
      <p:sp>
        <p:nvSpPr>
          <p:cNvPr id="4101" name="Text Box 9"/>
          <p:cNvSpPr txBox="1">
            <a:spLocks noChangeArrowheads="1"/>
          </p:cNvSpPr>
          <p:nvPr/>
        </p:nvSpPr>
        <p:spPr bwMode="auto">
          <a:xfrm rot="1731412">
            <a:off x="5210175" y="2209800"/>
            <a:ext cx="180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latin typeface="Times New Roman" pitchFamily="18" charset="0"/>
              </a:rPr>
              <a:t>Poor quality</a:t>
            </a:r>
          </a:p>
        </p:txBody>
      </p:sp>
      <p:sp>
        <p:nvSpPr>
          <p:cNvPr id="4102" name="Text Box 10"/>
          <p:cNvSpPr txBox="1">
            <a:spLocks noChangeArrowheads="1"/>
          </p:cNvSpPr>
          <p:nvPr/>
        </p:nvSpPr>
        <p:spPr bwMode="auto">
          <a:xfrm rot="-2680965">
            <a:off x="5105400" y="4953000"/>
            <a:ext cx="3279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latin typeface="Times New Roman" pitchFamily="18" charset="0"/>
              </a:rPr>
              <a:t>Poor team performance</a:t>
            </a:r>
          </a:p>
        </p:txBody>
      </p:sp>
      <p:sp>
        <p:nvSpPr>
          <p:cNvPr id="4103" name="Text Box 11"/>
          <p:cNvSpPr txBox="1">
            <a:spLocks noChangeArrowheads="1"/>
          </p:cNvSpPr>
          <p:nvPr/>
        </p:nvSpPr>
        <p:spPr bwMode="auto">
          <a:xfrm>
            <a:off x="6396038" y="3657600"/>
            <a:ext cx="2663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latin typeface="Times New Roman" pitchFamily="18" charset="0"/>
              </a:rPr>
              <a:t>Intergroup conflict</a:t>
            </a:r>
          </a:p>
        </p:txBody>
      </p:sp>
      <p:sp>
        <p:nvSpPr>
          <p:cNvPr id="4104" name="Line 12"/>
          <p:cNvSpPr>
            <a:spLocks noChangeShapeType="1"/>
          </p:cNvSpPr>
          <p:nvPr/>
        </p:nvSpPr>
        <p:spPr bwMode="auto">
          <a:xfrm>
            <a:off x="2133600" y="3048000"/>
            <a:ext cx="381000" cy="533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pt-PT"/>
          </a:p>
        </p:txBody>
      </p:sp>
      <p:sp>
        <p:nvSpPr>
          <p:cNvPr id="4105" name="Line 13"/>
          <p:cNvSpPr>
            <a:spLocks noChangeShapeType="1"/>
          </p:cNvSpPr>
          <p:nvPr/>
        </p:nvSpPr>
        <p:spPr bwMode="auto">
          <a:xfrm flipH="1">
            <a:off x="5486400" y="2590800"/>
            <a:ext cx="381000" cy="609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pt-PT"/>
          </a:p>
        </p:txBody>
      </p:sp>
      <p:sp>
        <p:nvSpPr>
          <p:cNvPr id="4106" name="Line 14"/>
          <p:cNvSpPr>
            <a:spLocks noChangeShapeType="1"/>
          </p:cNvSpPr>
          <p:nvPr/>
        </p:nvSpPr>
        <p:spPr bwMode="auto">
          <a:xfrm flipV="1">
            <a:off x="1981200" y="3962400"/>
            <a:ext cx="381000" cy="228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pt-PT"/>
          </a:p>
        </p:txBody>
      </p:sp>
      <p:sp>
        <p:nvSpPr>
          <p:cNvPr id="4107" name="Line 15"/>
          <p:cNvSpPr>
            <a:spLocks noChangeShapeType="1"/>
          </p:cNvSpPr>
          <p:nvPr/>
        </p:nvSpPr>
        <p:spPr bwMode="auto">
          <a:xfrm flipH="1">
            <a:off x="5943600" y="3962400"/>
            <a:ext cx="4572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pt-PT"/>
          </a:p>
        </p:txBody>
      </p:sp>
      <p:sp>
        <p:nvSpPr>
          <p:cNvPr id="4108" name="Line 16"/>
          <p:cNvSpPr>
            <a:spLocks noChangeShapeType="1"/>
          </p:cNvSpPr>
          <p:nvPr/>
        </p:nvSpPr>
        <p:spPr bwMode="auto">
          <a:xfrm>
            <a:off x="5486400" y="4648200"/>
            <a:ext cx="1219200" cy="381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pt-PT"/>
          </a:p>
        </p:txBody>
      </p:sp>
      <p:sp>
        <p:nvSpPr>
          <p:cNvPr id="4109" name="Line 17"/>
          <p:cNvSpPr>
            <a:spLocks noChangeShapeType="1"/>
          </p:cNvSpPr>
          <p:nvPr/>
        </p:nvSpPr>
        <p:spPr bwMode="auto">
          <a:xfrm flipH="1">
            <a:off x="4114800" y="4953000"/>
            <a:ext cx="0" cy="381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pt-PT"/>
          </a:p>
        </p:txBody>
      </p:sp>
      <p:sp>
        <p:nvSpPr>
          <p:cNvPr id="4110" name="Line 18"/>
          <p:cNvSpPr>
            <a:spLocks noChangeShapeType="1"/>
          </p:cNvSpPr>
          <p:nvPr/>
        </p:nvSpPr>
        <p:spPr bwMode="auto">
          <a:xfrm>
            <a:off x="4267200" y="2514600"/>
            <a:ext cx="0" cy="381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pt-PT"/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 rot="526582">
            <a:off x="0" y="4648200"/>
            <a:ext cx="4038600" cy="914400"/>
            <a:chOff x="288" y="2688"/>
            <a:chExt cx="2544" cy="576"/>
          </a:xfrm>
        </p:grpSpPr>
        <p:sp>
          <p:nvSpPr>
            <p:cNvPr id="4125" name="AutoShape 19"/>
            <p:cNvSpPr>
              <a:spLocks noChangeArrowheads="1"/>
            </p:cNvSpPr>
            <p:nvPr/>
          </p:nvSpPr>
          <p:spPr bwMode="auto">
            <a:xfrm rot="-2281428">
              <a:off x="288" y="2736"/>
              <a:ext cx="2544" cy="52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1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gradFill rotWithShape="1">
              <a:gsLst>
                <a:gs pos="0">
                  <a:srgbClr val="99CC00"/>
                </a:gs>
                <a:gs pos="50000">
                  <a:srgbClr val="475E00"/>
                </a:gs>
                <a:gs pos="100000">
                  <a:srgbClr val="99CC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4126" name="WordArt 20"/>
            <p:cNvSpPr>
              <a:spLocks noChangeArrowheads="1" noChangeShapeType="1" noTextEdit="1"/>
            </p:cNvSpPr>
            <p:nvPr/>
          </p:nvSpPr>
          <p:spPr bwMode="auto">
            <a:xfrm rot="-1654842">
              <a:off x="717" y="2688"/>
              <a:ext cx="1769" cy="570"/>
            </a:xfrm>
            <a:prstGeom prst="rect">
              <a:avLst/>
            </a:prstGeom>
          </p:spPr>
          <p:txBody>
            <a:bodyPr wrap="none" fromWordArt="1">
              <a:prstTxWarp prst="textSlantUp">
                <a:avLst>
                  <a:gd name="adj" fmla="val 55556"/>
                </a:avLst>
              </a:prstTxWarp>
            </a:bodyPr>
            <a:lstStyle/>
            <a:p>
              <a:pPr algn="ctr"/>
              <a:r>
                <a:rPr lang="pt-PT" sz="3600" kern="1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FF99"/>
                  </a:solidFill>
                  <a:latin typeface="Arial Black"/>
                </a:rPr>
                <a:t>Organization Development</a:t>
              </a:r>
            </a:p>
          </p:txBody>
        </p:sp>
      </p:grpSp>
      <p:sp>
        <p:nvSpPr>
          <p:cNvPr id="4112" name="Text Box 21"/>
          <p:cNvSpPr txBox="1">
            <a:spLocks noChangeArrowheads="1"/>
          </p:cNvSpPr>
          <p:nvPr/>
        </p:nvSpPr>
        <p:spPr bwMode="auto">
          <a:xfrm>
            <a:off x="2819400" y="3616325"/>
            <a:ext cx="26638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200"/>
              <a:t>Organization</a:t>
            </a:r>
          </a:p>
        </p:txBody>
      </p:sp>
      <p:sp>
        <p:nvSpPr>
          <p:cNvPr id="4113" name="Line 22"/>
          <p:cNvSpPr>
            <a:spLocks noChangeShapeType="1"/>
          </p:cNvSpPr>
          <p:nvPr/>
        </p:nvSpPr>
        <p:spPr bwMode="auto">
          <a:xfrm>
            <a:off x="2590800" y="1905000"/>
            <a:ext cx="838200" cy="1066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pt-PT"/>
          </a:p>
        </p:txBody>
      </p:sp>
      <p:sp>
        <p:nvSpPr>
          <p:cNvPr id="4114" name="Line 24"/>
          <p:cNvSpPr>
            <a:spLocks noChangeShapeType="1"/>
          </p:cNvSpPr>
          <p:nvPr/>
        </p:nvSpPr>
        <p:spPr bwMode="auto">
          <a:xfrm flipH="1">
            <a:off x="5791200" y="2743200"/>
            <a:ext cx="1524000" cy="914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pt-PT"/>
          </a:p>
        </p:txBody>
      </p:sp>
      <p:sp>
        <p:nvSpPr>
          <p:cNvPr id="4115" name="Text Box 25"/>
          <p:cNvSpPr txBox="1">
            <a:spLocks noChangeArrowheads="1"/>
          </p:cNvSpPr>
          <p:nvPr/>
        </p:nvSpPr>
        <p:spPr bwMode="auto">
          <a:xfrm rot="2865183">
            <a:off x="6045993" y="2336007"/>
            <a:ext cx="29956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latin typeface="Times New Roman" pitchFamily="18" charset="0"/>
              </a:rPr>
              <a:t>Poorly designed tasks</a:t>
            </a:r>
          </a:p>
        </p:txBody>
      </p:sp>
      <p:sp>
        <p:nvSpPr>
          <p:cNvPr id="4116" name="Text Box 28"/>
          <p:cNvSpPr txBox="1">
            <a:spLocks noChangeArrowheads="1"/>
          </p:cNvSpPr>
          <p:nvPr/>
        </p:nvSpPr>
        <p:spPr bwMode="auto">
          <a:xfrm rot="365511">
            <a:off x="1828800" y="6248400"/>
            <a:ext cx="4129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latin typeface="Times New Roman" pitchFamily="18" charset="0"/>
              </a:rPr>
              <a:t>Inappropriate leadership style</a:t>
            </a:r>
          </a:p>
        </p:txBody>
      </p:sp>
      <p:sp>
        <p:nvSpPr>
          <p:cNvPr id="4117" name="Line 29"/>
          <p:cNvSpPr>
            <a:spLocks noChangeShapeType="1"/>
          </p:cNvSpPr>
          <p:nvPr/>
        </p:nvSpPr>
        <p:spPr bwMode="auto">
          <a:xfrm flipH="1">
            <a:off x="3962400" y="4876800"/>
            <a:ext cx="533400" cy="1447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pt-PT"/>
          </a:p>
        </p:txBody>
      </p:sp>
      <p:sp>
        <p:nvSpPr>
          <p:cNvPr id="4118" name="Text Box 6"/>
          <p:cNvSpPr txBox="1">
            <a:spLocks noChangeArrowheads="1"/>
          </p:cNvSpPr>
          <p:nvPr/>
        </p:nvSpPr>
        <p:spPr bwMode="auto">
          <a:xfrm>
            <a:off x="2667000" y="5181600"/>
            <a:ext cx="3121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latin typeface="Times New Roman" pitchFamily="18" charset="0"/>
              </a:rPr>
              <a:t>Interpersonal conflicts</a:t>
            </a:r>
          </a:p>
        </p:txBody>
      </p:sp>
      <p:sp>
        <p:nvSpPr>
          <p:cNvPr id="4119" name="Line 30"/>
          <p:cNvSpPr>
            <a:spLocks noChangeShapeType="1"/>
          </p:cNvSpPr>
          <p:nvPr/>
        </p:nvSpPr>
        <p:spPr bwMode="auto">
          <a:xfrm flipH="1">
            <a:off x="4495800" y="1219200"/>
            <a:ext cx="914400" cy="17526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pt-PT"/>
          </a:p>
        </p:txBody>
      </p:sp>
      <p:sp>
        <p:nvSpPr>
          <p:cNvPr id="4120" name="Text Box 8"/>
          <p:cNvSpPr txBox="1">
            <a:spLocks noChangeArrowheads="1"/>
          </p:cNvSpPr>
          <p:nvPr/>
        </p:nvSpPr>
        <p:spPr bwMode="auto">
          <a:xfrm>
            <a:off x="3124200" y="2135188"/>
            <a:ext cx="2444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latin typeface="Times New Roman" pitchFamily="18" charset="0"/>
              </a:rPr>
              <a:t>Low productivity</a:t>
            </a:r>
          </a:p>
        </p:txBody>
      </p:sp>
      <p:sp>
        <p:nvSpPr>
          <p:cNvPr id="4121" name="Text Box 31"/>
          <p:cNvSpPr txBox="1">
            <a:spLocks noChangeArrowheads="1"/>
          </p:cNvSpPr>
          <p:nvPr/>
        </p:nvSpPr>
        <p:spPr bwMode="auto">
          <a:xfrm>
            <a:off x="3929063" y="838200"/>
            <a:ext cx="5138737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200">
                <a:latin typeface="Times New Roman" pitchFamily="18" charset="0"/>
              </a:rPr>
              <a:t>Poor alignment to organization’s strategy</a:t>
            </a:r>
          </a:p>
        </p:txBody>
      </p:sp>
      <p:sp>
        <p:nvSpPr>
          <p:cNvPr id="4122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2317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Start Point</a:t>
            </a:r>
          </a:p>
        </p:txBody>
      </p:sp>
      <p:pic>
        <p:nvPicPr>
          <p:cNvPr id="4123" name="Picture 33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4" name="Text Box 23"/>
          <p:cNvSpPr txBox="1">
            <a:spLocks noChangeArrowheads="1"/>
          </p:cNvSpPr>
          <p:nvPr/>
        </p:nvSpPr>
        <p:spPr bwMode="auto">
          <a:xfrm rot="-2017288">
            <a:off x="-381000" y="1676400"/>
            <a:ext cx="502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latin typeface="Times New Roman" pitchFamily="18" charset="0"/>
              </a:rPr>
              <a:t>Inappropriate organization structure</a:t>
            </a:r>
          </a:p>
        </p:txBody>
      </p:sp>
    </p:spTree>
    <p:extLst>
      <p:ext uri="{BB962C8B-B14F-4D97-AF65-F5344CB8AC3E}">
        <p14:creationId xmlns:p14="http://schemas.microsoft.com/office/powerpoint/2010/main" val="233031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1428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Focus</a:t>
            </a:r>
          </a:p>
        </p:txBody>
      </p:sp>
      <p:pic>
        <p:nvPicPr>
          <p:cNvPr id="5123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685800" y="1066800"/>
            <a:ext cx="86106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Change – new state of things, different from old state of things</a:t>
            </a:r>
          </a:p>
          <a:p>
            <a:pPr eaLnBrk="1" hangingPunct="1"/>
            <a:endParaRPr lang="en-US" sz="2400"/>
          </a:p>
          <a:p>
            <a:pPr eaLnBrk="1" hangingPunct="1"/>
            <a:r>
              <a:rPr lang="en-US" sz="2400"/>
              <a:t>Can be viewed as an opportunity or as a threat</a:t>
            </a:r>
          </a:p>
        </p:txBody>
      </p:sp>
      <p:grpSp>
        <p:nvGrpSpPr>
          <p:cNvPr id="5125" name="Group 7"/>
          <p:cNvGrpSpPr>
            <a:grpSpLocks/>
          </p:cNvGrpSpPr>
          <p:nvPr/>
        </p:nvGrpSpPr>
        <p:grpSpPr bwMode="auto">
          <a:xfrm>
            <a:off x="436563" y="1204913"/>
            <a:ext cx="249237" cy="265112"/>
            <a:chOff x="249" y="759"/>
            <a:chExt cx="157" cy="167"/>
          </a:xfrm>
        </p:grpSpPr>
        <p:sp>
          <p:nvSpPr>
            <p:cNvPr id="5142" name="Rectangle 8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5143" name="Rectangle 9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5126" name="Group 10"/>
          <p:cNvGrpSpPr>
            <a:grpSpLocks/>
          </p:cNvGrpSpPr>
          <p:nvPr/>
        </p:nvGrpSpPr>
        <p:grpSpPr bwMode="auto">
          <a:xfrm>
            <a:off x="457200" y="2286000"/>
            <a:ext cx="249238" cy="265113"/>
            <a:chOff x="249" y="759"/>
            <a:chExt cx="157" cy="167"/>
          </a:xfrm>
        </p:grpSpPr>
        <p:sp>
          <p:nvSpPr>
            <p:cNvPr id="5140" name="Rectangle 11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5141" name="Rectangle 12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5127" name="Group 13"/>
          <p:cNvGrpSpPr>
            <a:grpSpLocks/>
          </p:cNvGrpSpPr>
          <p:nvPr/>
        </p:nvGrpSpPr>
        <p:grpSpPr bwMode="auto">
          <a:xfrm>
            <a:off x="457200" y="3352800"/>
            <a:ext cx="249238" cy="265113"/>
            <a:chOff x="249" y="759"/>
            <a:chExt cx="157" cy="167"/>
          </a:xfrm>
        </p:grpSpPr>
        <p:sp>
          <p:nvSpPr>
            <p:cNvPr id="5138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5139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5128" name="Rectangle 19"/>
          <p:cNvSpPr>
            <a:spLocks noChangeArrowheads="1"/>
          </p:cNvSpPr>
          <p:nvPr/>
        </p:nvSpPr>
        <p:spPr bwMode="auto">
          <a:xfrm>
            <a:off x="685800" y="3200400"/>
            <a:ext cx="1301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/>
              <a:t>Change</a:t>
            </a:r>
          </a:p>
        </p:txBody>
      </p:sp>
      <p:sp>
        <p:nvSpPr>
          <p:cNvPr id="5129" name="Line 20"/>
          <p:cNvSpPr>
            <a:spLocks noChangeShapeType="1"/>
          </p:cNvSpPr>
          <p:nvPr/>
        </p:nvSpPr>
        <p:spPr bwMode="auto">
          <a:xfrm flipV="1">
            <a:off x="1981200" y="2971800"/>
            <a:ext cx="381000" cy="498475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130" name="Line 22"/>
          <p:cNvSpPr>
            <a:spLocks noChangeShapeType="1"/>
          </p:cNvSpPr>
          <p:nvPr/>
        </p:nvSpPr>
        <p:spPr bwMode="auto">
          <a:xfrm>
            <a:off x="1981200" y="3470275"/>
            <a:ext cx="381000" cy="415925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5131" name="Text Box 23"/>
          <p:cNvSpPr txBox="1">
            <a:spLocks noChangeArrowheads="1"/>
          </p:cNvSpPr>
          <p:nvPr/>
        </p:nvSpPr>
        <p:spPr bwMode="auto">
          <a:xfrm>
            <a:off x="2322513" y="2706688"/>
            <a:ext cx="28590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First order change</a:t>
            </a:r>
          </a:p>
        </p:txBody>
      </p:sp>
      <p:sp>
        <p:nvSpPr>
          <p:cNvPr id="5132" name="Text Box 24"/>
          <p:cNvSpPr txBox="1">
            <a:spLocks noChangeArrowheads="1"/>
          </p:cNvSpPr>
          <p:nvPr/>
        </p:nvSpPr>
        <p:spPr bwMode="auto">
          <a:xfrm>
            <a:off x="2322513" y="3657600"/>
            <a:ext cx="3298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Second order change</a:t>
            </a:r>
          </a:p>
        </p:txBody>
      </p:sp>
      <p:sp>
        <p:nvSpPr>
          <p:cNvPr id="5133" name="Text Box 25"/>
          <p:cNvSpPr txBox="1">
            <a:spLocks noChangeArrowheads="1"/>
          </p:cNvSpPr>
          <p:nvPr/>
        </p:nvSpPr>
        <p:spPr bwMode="auto">
          <a:xfrm>
            <a:off x="2308225" y="2971800"/>
            <a:ext cx="4473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0"/>
              <a:t>(making moderate adjustments)</a:t>
            </a:r>
          </a:p>
        </p:txBody>
      </p:sp>
      <p:sp>
        <p:nvSpPr>
          <p:cNvPr id="5134" name="Text Box 26"/>
          <p:cNvSpPr txBox="1">
            <a:spLocks noChangeArrowheads="1"/>
          </p:cNvSpPr>
          <p:nvPr/>
        </p:nvSpPr>
        <p:spPr bwMode="auto">
          <a:xfrm>
            <a:off x="2308225" y="3962400"/>
            <a:ext cx="4186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0"/>
              <a:t>(reinvent, reengineer, rewrite)</a:t>
            </a:r>
          </a:p>
        </p:txBody>
      </p:sp>
      <p:sp>
        <p:nvSpPr>
          <p:cNvPr id="5135" name="Text Box 27"/>
          <p:cNvSpPr txBox="1">
            <a:spLocks noChangeArrowheads="1"/>
          </p:cNvSpPr>
          <p:nvPr/>
        </p:nvSpPr>
        <p:spPr bwMode="auto">
          <a:xfrm>
            <a:off x="685800" y="5943600"/>
            <a:ext cx="7800975" cy="457200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OD consultants are experts in organizational change</a:t>
            </a:r>
          </a:p>
        </p:txBody>
      </p:sp>
      <p:sp>
        <p:nvSpPr>
          <p:cNvPr id="5136" name="Text Box 29"/>
          <p:cNvSpPr txBox="1">
            <a:spLocks noChangeArrowheads="1"/>
          </p:cNvSpPr>
          <p:nvPr/>
        </p:nvSpPr>
        <p:spPr bwMode="auto">
          <a:xfrm>
            <a:off x="381000" y="4926013"/>
            <a:ext cx="79851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600">
                <a:solidFill>
                  <a:srgbClr val="0000FF"/>
                </a:solidFill>
              </a:rPr>
              <a:t>What needs to be changed and how to go about it</a:t>
            </a:r>
          </a:p>
        </p:txBody>
      </p:sp>
      <p:pic>
        <p:nvPicPr>
          <p:cNvPr id="5137" name="Picture 30" descr="MCj0389266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05363"/>
            <a:ext cx="425450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98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>
            <a:spLocks noChangeArrowheads="1"/>
          </p:cNvSpPr>
          <p:nvPr/>
        </p:nvSpPr>
        <p:spPr bwMode="auto">
          <a:xfrm>
            <a:off x="304800" y="1143000"/>
            <a:ext cx="2819400" cy="6096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2419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Orientation</a:t>
            </a:r>
          </a:p>
        </p:txBody>
      </p:sp>
      <p:pic>
        <p:nvPicPr>
          <p:cNvPr id="6148" name="Picture 6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762000" y="1182688"/>
            <a:ext cx="1841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Diagnosing</a:t>
            </a:r>
          </a:p>
        </p:txBody>
      </p:sp>
      <p:sp>
        <p:nvSpPr>
          <p:cNvPr id="6150" name="Rectangle 10"/>
          <p:cNvSpPr>
            <a:spLocks noChangeArrowheads="1"/>
          </p:cNvSpPr>
          <p:nvPr/>
        </p:nvSpPr>
        <p:spPr bwMode="auto">
          <a:xfrm>
            <a:off x="304800" y="1981200"/>
            <a:ext cx="2819400" cy="6096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6151" name="Text Box 11"/>
          <p:cNvSpPr txBox="1">
            <a:spLocks noChangeArrowheads="1"/>
          </p:cNvSpPr>
          <p:nvPr/>
        </p:nvSpPr>
        <p:spPr bwMode="auto">
          <a:xfrm>
            <a:off x="622300" y="2020888"/>
            <a:ext cx="2197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Taking Action</a:t>
            </a:r>
          </a:p>
        </p:txBody>
      </p:sp>
      <p:sp>
        <p:nvSpPr>
          <p:cNvPr id="6152" name="Rectangle 12"/>
          <p:cNvSpPr>
            <a:spLocks noChangeArrowheads="1"/>
          </p:cNvSpPr>
          <p:nvPr/>
        </p:nvSpPr>
        <p:spPr bwMode="auto">
          <a:xfrm>
            <a:off x="304800" y="2819400"/>
            <a:ext cx="2819400" cy="6096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6153" name="Text Box 13"/>
          <p:cNvSpPr txBox="1">
            <a:spLocks noChangeArrowheads="1"/>
          </p:cNvSpPr>
          <p:nvPr/>
        </p:nvSpPr>
        <p:spPr bwMode="auto">
          <a:xfrm>
            <a:off x="533400" y="2859088"/>
            <a:ext cx="236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Re-Diagnosing</a:t>
            </a:r>
          </a:p>
        </p:txBody>
      </p:sp>
      <p:sp>
        <p:nvSpPr>
          <p:cNvPr id="6154" name="Rectangle 14"/>
          <p:cNvSpPr>
            <a:spLocks noChangeArrowheads="1"/>
          </p:cNvSpPr>
          <p:nvPr/>
        </p:nvSpPr>
        <p:spPr bwMode="auto">
          <a:xfrm>
            <a:off x="304800" y="3657600"/>
            <a:ext cx="2819400" cy="6096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6155" name="Text Box 15"/>
          <p:cNvSpPr txBox="1">
            <a:spLocks noChangeArrowheads="1"/>
          </p:cNvSpPr>
          <p:nvPr/>
        </p:nvSpPr>
        <p:spPr bwMode="auto">
          <a:xfrm>
            <a:off x="228600" y="3697288"/>
            <a:ext cx="2908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Taking New Action</a:t>
            </a:r>
          </a:p>
        </p:txBody>
      </p:sp>
      <p:sp>
        <p:nvSpPr>
          <p:cNvPr id="6156" name="Line 16"/>
          <p:cNvSpPr>
            <a:spLocks noChangeShapeType="1"/>
          </p:cNvSpPr>
          <p:nvPr/>
        </p:nvSpPr>
        <p:spPr bwMode="auto">
          <a:xfrm>
            <a:off x="1676400" y="1752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157" name="Line 17"/>
          <p:cNvSpPr>
            <a:spLocks noChangeShapeType="1"/>
          </p:cNvSpPr>
          <p:nvPr/>
        </p:nvSpPr>
        <p:spPr bwMode="auto">
          <a:xfrm>
            <a:off x="1676400" y="2590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158" name="Line 18"/>
          <p:cNvSpPr>
            <a:spLocks noChangeShapeType="1"/>
          </p:cNvSpPr>
          <p:nvPr/>
        </p:nvSpPr>
        <p:spPr bwMode="auto">
          <a:xfrm>
            <a:off x="1676400" y="34290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159" name="Line 19"/>
          <p:cNvSpPr>
            <a:spLocks noChangeShapeType="1"/>
          </p:cNvSpPr>
          <p:nvPr/>
        </p:nvSpPr>
        <p:spPr bwMode="auto">
          <a:xfrm>
            <a:off x="1676400" y="4267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6160" name="Text Box 20"/>
          <p:cNvSpPr txBox="1">
            <a:spLocks noChangeArrowheads="1"/>
          </p:cNvSpPr>
          <p:nvPr/>
        </p:nvSpPr>
        <p:spPr bwMode="auto">
          <a:xfrm>
            <a:off x="3657600" y="1143000"/>
            <a:ext cx="3957638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400"/>
              <a:t>This process is known as </a:t>
            </a:r>
          </a:p>
          <a:p>
            <a:pPr algn="ctr" eaLnBrk="1" hangingPunct="1"/>
            <a:r>
              <a:rPr lang="en-US" sz="3200"/>
              <a:t>‘</a:t>
            </a:r>
            <a:r>
              <a:rPr lang="en-US" sz="3200">
                <a:solidFill>
                  <a:srgbClr val="0000FF"/>
                </a:solidFill>
              </a:rPr>
              <a:t>Action Research</a:t>
            </a:r>
            <a:r>
              <a:rPr lang="en-US" sz="3200"/>
              <a:t>’</a:t>
            </a:r>
          </a:p>
        </p:txBody>
      </p:sp>
      <p:sp>
        <p:nvSpPr>
          <p:cNvPr id="6161" name="Text Box 21"/>
          <p:cNvSpPr txBox="1">
            <a:spLocks noChangeArrowheads="1"/>
          </p:cNvSpPr>
          <p:nvPr/>
        </p:nvSpPr>
        <p:spPr bwMode="auto">
          <a:xfrm>
            <a:off x="3124200" y="4572000"/>
            <a:ext cx="57912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2400"/>
              <a:t>Change occurs based on the actions taken </a:t>
            </a:r>
          </a:p>
          <a:p>
            <a:pPr algn="just" eaLnBrk="1" hangingPunct="1"/>
            <a:endParaRPr lang="en-US" sz="2400"/>
          </a:p>
          <a:p>
            <a:pPr algn="just" eaLnBrk="1" hangingPunct="1"/>
            <a:r>
              <a:rPr lang="en-US" sz="2400"/>
              <a:t>New knowledge comes from examining the results of the actions.</a:t>
            </a:r>
          </a:p>
        </p:txBody>
      </p:sp>
      <p:sp>
        <p:nvSpPr>
          <p:cNvPr id="6162" name="Text Box 22"/>
          <p:cNvSpPr txBox="1">
            <a:spLocks noChangeArrowheads="1"/>
          </p:cNvSpPr>
          <p:nvPr/>
        </p:nvSpPr>
        <p:spPr bwMode="auto">
          <a:xfrm>
            <a:off x="3733800" y="2133600"/>
            <a:ext cx="5264150" cy="2014538"/>
          </a:xfrm>
          <a:prstGeom prst="rect">
            <a:avLst/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Three ingredients:</a:t>
            </a:r>
          </a:p>
          <a:p>
            <a:pPr eaLnBrk="1" hangingPunct="1"/>
            <a:endParaRPr lang="en-US"/>
          </a:p>
          <a:p>
            <a:pPr eaLnBrk="1" hangingPunct="1">
              <a:buFontTx/>
              <a:buAutoNum type="arabicPeriod"/>
            </a:pPr>
            <a:r>
              <a:rPr lang="en-US"/>
              <a:t>Participation</a:t>
            </a:r>
          </a:p>
          <a:p>
            <a:pPr eaLnBrk="1" hangingPunct="1">
              <a:buFontTx/>
              <a:buAutoNum type="arabicPeriod"/>
            </a:pPr>
            <a:endParaRPr lang="en-US"/>
          </a:p>
          <a:p>
            <a:pPr eaLnBrk="1" hangingPunct="1">
              <a:buFontTx/>
              <a:buAutoNum type="arabicPeriod"/>
            </a:pPr>
            <a:r>
              <a:rPr lang="en-US"/>
              <a:t>OD consultant (as collaborator &amp; colearner)</a:t>
            </a:r>
          </a:p>
          <a:p>
            <a:pPr eaLnBrk="1" hangingPunct="1">
              <a:buFontTx/>
              <a:buAutoNum type="arabicPeriod"/>
            </a:pPr>
            <a:endParaRPr lang="en-US"/>
          </a:p>
          <a:p>
            <a:pPr eaLnBrk="1" hangingPunct="1">
              <a:buFontTx/>
              <a:buAutoNum type="arabicPeriod"/>
            </a:pPr>
            <a:r>
              <a:rPr lang="en-US"/>
              <a:t>Iterative process of diagnosis &amp; action</a:t>
            </a:r>
          </a:p>
        </p:txBody>
      </p:sp>
      <p:pic>
        <p:nvPicPr>
          <p:cNvPr id="6163" name="Picture 23" descr="finis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876800"/>
            <a:ext cx="13874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64" name="Group 24"/>
          <p:cNvGrpSpPr>
            <a:grpSpLocks/>
          </p:cNvGrpSpPr>
          <p:nvPr/>
        </p:nvGrpSpPr>
        <p:grpSpPr bwMode="auto">
          <a:xfrm>
            <a:off x="2895600" y="4724400"/>
            <a:ext cx="249238" cy="265113"/>
            <a:chOff x="249" y="759"/>
            <a:chExt cx="157" cy="167"/>
          </a:xfrm>
        </p:grpSpPr>
        <p:sp>
          <p:nvSpPr>
            <p:cNvPr id="6168" name="Rectangle 25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6169" name="Rectangle 26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6165" name="Group 27"/>
          <p:cNvGrpSpPr>
            <a:grpSpLocks/>
          </p:cNvGrpSpPr>
          <p:nvPr/>
        </p:nvGrpSpPr>
        <p:grpSpPr bwMode="auto">
          <a:xfrm>
            <a:off x="2895600" y="5791200"/>
            <a:ext cx="249238" cy="265113"/>
            <a:chOff x="249" y="759"/>
            <a:chExt cx="157" cy="167"/>
          </a:xfrm>
        </p:grpSpPr>
        <p:sp>
          <p:nvSpPr>
            <p:cNvPr id="6166" name="Rectangle 28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6167" name="Rectangle 29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346072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3979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Definition(s) of OD</a:t>
            </a:r>
          </a:p>
        </p:txBody>
      </p:sp>
      <p:pic>
        <p:nvPicPr>
          <p:cNvPr id="7171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228600" y="1123950"/>
            <a:ext cx="8763000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/>
              <a:t>	Organization Development is an effort (1) </a:t>
            </a:r>
            <a:r>
              <a:rPr lang="en-US" i="1"/>
              <a:t>planned</a:t>
            </a:r>
            <a:r>
              <a:rPr lang="en-US"/>
              <a:t>, (2) </a:t>
            </a:r>
            <a:r>
              <a:rPr lang="en-US" i="1"/>
              <a:t>organization-wide</a:t>
            </a:r>
            <a:r>
              <a:rPr lang="en-US"/>
              <a:t>, and (3) </a:t>
            </a:r>
            <a:r>
              <a:rPr lang="en-US" i="1"/>
              <a:t>managed from top</a:t>
            </a:r>
            <a:r>
              <a:rPr lang="en-US"/>
              <a:t>, to (4) </a:t>
            </a:r>
            <a:r>
              <a:rPr lang="en-US" i="1"/>
              <a:t>increase organization effectiveness </a:t>
            </a:r>
            <a:r>
              <a:rPr lang="en-US"/>
              <a:t>and </a:t>
            </a:r>
            <a:r>
              <a:rPr lang="en-US" i="1"/>
              <a:t>health</a:t>
            </a:r>
            <a:r>
              <a:rPr lang="en-US"/>
              <a:t> through (5) </a:t>
            </a:r>
            <a:r>
              <a:rPr lang="en-US" i="1"/>
              <a:t>planned interventions </a:t>
            </a:r>
            <a:r>
              <a:rPr lang="en-US"/>
              <a:t>in organization’s “processes”, using </a:t>
            </a:r>
            <a:r>
              <a:rPr lang="en-US" i="1"/>
              <a:t>behavioral-science </a:t>
            </a:r>
            <a:r>
              <a:rPr lang="en-US"/>
              <a:t>knowledge.				           </a:t>
            </a:r>
            <a:r>
              <a:rPr lang="en-US" sz="1400">
                <a:solidFill>
                  <a:srgbClr val="0000FF"/>
                </a:solidFill>
              </a:rPr>
              <a:t>…Beckhard, 1969</a:t>
            </a:r>
          </a:p>
          <a:p>
            <a:pPr eaLnBrk="1" hangingPunct="1"/>
            <a:endParaRPr lang="en-US">
              <a:solidFill>
                <a:srgbClr val="0000FF"/>
              </a:solidFill>
            </a:endParaRPr>
          </a:p>
          <a:p>
            <a:pPr algn="just" eaLnBrk="1" hangingPunct="1"/>
            <a:r>
              <a:rPr lang="en-US"/>
              <a:t>	Organization Development is a process of planned change – change of an organization’s culture from one which avoids an examination of social processes (especially decision making, planning and communication) to one which institutionalizes and legitimizes this examination.    </a:t>
            </a:r>
            <a:r>
              <a:rPr lang="en-US" sz="1400">
                <a:solidFill>
                  <a:srgbClr val="0000FF"/>
                </a:solidFill>
              </a:rPr>
              <a:t>…Burke &amp; Hornstein, 1972</a:t>
            </a:r>
          </a:p>
          <a:p>
            <a:pPr eaLnBrk="1" hangingPunct="1"/>
            <a:endParaRPr lang="en-US" sz="1400">
              <a:solidFill>
                <a:srgbClr val="0000FF"/>
              </a:solidFill>
            </a:endParaRPr>
          </a:p>
          <a:p>
            <a:pPr algn="just" eaLnBrk="1" hangingPunct="1"/>
            <a:r>
              <a:rPr lang="en-US" sz="1400"/>
              <a:t>	</a:t>
            </a:r>
            <a:r>
              <a:rPr lang="en-US"/>
              <a:t>Organization Development is a systematic application of behavioral science knowledge to the planned development and reinforcement of organizational strategies, structures, and processes for improving an organization’s effectiveness.			          </a:t>
            </a:r>
            <a:r>
              <a:rPr lang="en-US" sz="1400">
                <a:solidFill>
                  <a:srgbClr val="0000FF"/>
                </a:solidFill>
              </a:rPr>
              <a:t>…Cummings &amp; Worley, 1993</a:t>
            </a:r>
          </a:p>
          <a:p>
            <a:pPr algn="just" eaLnBrk="1" hangingPunct="1"/>
            <a:endParaRPr lang="en-US" sz="1400">
              <a:solidFill>
                <a:srgbClr val="0000FF"/>
              </a:solidFill>
            </a:endParaRPr>
          </a:p>
          <a:p>
            <a:pPr algn="just" eaLnBrk="1" hangingPunct="1"/>
            <a:r>
              <a:rPr lang="en-US"/>
              <a:t>Organization development is a planned process of change in an organization’s culture through the utilization of behavioral science technologies, research, and theory. 							 </a:t>
            </a:r>
            <a:r>
              <a:rPr lang="en-US" sz="1400">
                <a:solidFill>
                  <a:srgbClr val="0000FF"/>
                </a:solidFill>
              </a:rPr>
              <a:t>…Burke, 1994</a:t>
            </a:r>
          </a:p>
          <a:p>
            <a:pPr eaLnBrk="1" hangingPunct="1"/>
            <a:r>
              <a:rPr lang="en-US" sz="1400">
                <a:solidFill>
                  <a:srgbClr val="0000FF"/>
                </a:solidFill>
              </a:rPr>
              <a:t>	</a:t>
            </a: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61392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2927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History of OD</a:t>
            </a:r>
          </a:p>
        </p:txBody>
      </p:sp>
      <p:pic>
        <p:nvPicPr>
          <p:cNvPr id="8195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0" y="1219200"/>
            <a:ext cx="307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/>
              <a:t>Four major stems of OD</a:t>
            </a:r>
          </a:p>
        </p:txBody>
      </p:sp>
      <p:sp>
        <p:nvSpPr>
          <p:cNvPr id="8197" name="Text Box 8"/>
          <p:cNvSpPr txBox="1">
            <a:spLocks noChangeArrowheads="1"/>
          </p:cNvSpPr>
          <p:nvPr/>
        </p:nvSpPr>
        <p:spPr bwMode="auto">
          <a:xfrm>
            <a:off x="3416300" y="762000"/>
            <a:ext cx="57277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/>
              <a:t>(1) T-group </a:t>
            </a:r>
          </a:p>
          <a:p>
            <a:pPr eaLnBrk="1" hangingPunct="1"/>
            <a:r>
              <a:rPr lang="en-US" sz="2000"/>
              <a:t>(2) Survey Feedback Technology</a:t>
            </a:r>
          </a:p>
          <a:p>
            <a:pPr eaLnBrk="1" hangingPunct="1"/>
            <a:r>
              <a:rPr lang="en-US" sz="2000"/>
              <a:t>(3) Action research</a:t>
            </a:r>
          </a:p>
          <a:p>
            <a:pPr eaLnBrk="1" hangingPunct="1"/>
            <a:r>
              <a:rPr lang="en-US" sz="2000"/>
              <a:t>(4) Sociotechnical &amp; Socioclinical approaches</a:t>
            </a:r>
          </a:p>
        </p:txBody>
      </p:sp>
      <p:sp>
        <p:nvSpPr>
          <p:cNvPr id="8198" name="Text Box 13"/>
          <p:cNvSpPr txBox="1">
            <a:spLocks noChangeArrowheads="1"/>
          </p:cNvSpPr>
          <p:nvPr/>
        </p:nvSpPr>
        <p:spPr bwMode="auto">
          <a:xfrm>
            <a:off x="152400" y="2197100"/>
            <a:ext cx="8855075" cy="444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2200"/>
              <a:t>(1)  T-Group (Laboratory Training) – participants learn  from their own actions and the group’s evolving dynamics </a:t>
            </a:r>
          </a:p>
          <a:p>
            <a:pPr algn="just" eaLnBrk="1" hangingPunct="1"/>
            <a:endParaRPr lang="en-US" sz="2200"/>
          </a:p>
          <a:p>
            <a:pPr algn="just" eaLnBrk="1" hangingPunct="1"/>
            <a:r>
              <a:rPr lang="en-US" sz="2200"/>
              <a:t>(2) Developing reliable questionnaires, collecting data from personnel, analyzing it for trends, and feeding the results back to everyone for action planning</a:t>
            </a:r>
          </a:p>
          <a:p>
            <a:pPr algn="just" eaLnBrk="1" hangingPunct="1"/>
            <a:endParaRPr lang="en-US" sz="2200"/>
          </a:p>
          <a:p>
            <a:pPr algn="just" eaLnBrk="1" hangingPunct="1"/>
            <a:r>
              <a:rPr lang="en-US" sz="2200"/>
              <a:t>(3)  Diagnosing, taking action, re-diagnosing and taking new action</a:t>
            </a:r>
          </a:p>
          <a:p>
            <a:pPr algn="just" eaLnBrk="1" hangingPunct="1"/>
            <a:endParaRPr lang="en-US" sz="2200"/>
          </a:p>
          <a:p>
            <a:pPr algn="just" eaLnBrk="1" hangingPunct="1"/>
            <a:r>
              <a:rPr lang="en-US" sz="2200"/>
              <a:t>(4)  Integrate social requirements of employees with technical requirements needed to do work in provided environment. </a:t>
            </a:r>
          </a:p>
          <a:p>
            <a:pPr algn="just" eaLnBrk="1" hangingPunct="1"/>
            <a:endParaRPr lang="en-US" sz="2200"/>
          </a:p>
        </p:txBody>
      </p:sp>
      <p:sp>
        <p:nvSpPr>
          <p:cNvPr id="8199" name="Line 16"/>
          <p:cNvSpPr>
            <a:spLocks noChangeShapeType="1"/>
          </p:cNvSpPr>
          <p:nvPr/>
        </p:nvSpPr>
        <p:spPr bwMode="auto">
          <a:xfrm flipV="1">
            <a:off x="3040063" y="1003300"/>
            <a:ext cx="452437" cy="40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200" name="Line 17"/>
          <p:cNvSpPr>
            <a:spLocks noChangeShapeType="1"/>
          </p:cNvSpPr>
          <p:nvPr/>
        </p:nvSpPr>
        <p:spPr bwMode="auto">
          <a:xfrm>
            <a:off x="3033713" y="1406525"/>
            <a:ext cx="460375" cy="461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201" name="Line 18"/>
          <p:cNvSpPr>
            <a:spLocks noChangeShapeType="1"/>
          </p:cNvSpPr>
          <p:nvPr/>
        </p:nvSpPr>
        <p:spPr bwMode="auto">
          <a:xfrm flipV="1">
            <a:off x="3048000" y="1304925"/>
            <a:ext cx="433388" cy="103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8202" name="Line 19"/>
          <p:cNvSpPr>
            <a:spLocks noChangeShapeType="1"/>
          </p:cNvSpPr>
          <p:nvPr/>
        </p:nvSpPr>
        <p:spPr bwMode="auto">
          <a:xfrm>
            <a:off x="3048000" y="1412875"/>
            <a:ext cx="447675" cy="174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7439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77930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Revolutionary Values &amp; Beliefs of OD</a:t>
            </a:r>
          </a:p>
        </p:txBody>
      </p:sp>
      <p:pic>
        <p:nvPicPr>
          <p:cNvPr id="9219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381000" y="990600"/>
            <a:ext cx="845820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Organic systems (mutual confidence &amp; trust) rather than mechanical systems (authority-obedience) 			</a:t>
            </a:r>
            <a:r>
              <a:rPr lang="en-US" sz="1400" i="1">
                <a:solidFill>
                  <a:srgbClr val="0000FF"/>
                </a:solidFill>
              </a:rPr>
              <a:t>…. Warren Bennis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Basic units of change are groups, not individuals 	</a:t>
            </a:r>
            <a:r>
              <a:rPr lang="en-US" sz="1400" i="1">
                <a:solidFill>
                  <a:srgbClr val="0000FF"/>
                </a:solidFill>
              </a:rPr>
              <a:t>…. Richard Beckhard</a:t>
            </a:r>
          </a:p>
          <a:p>
            <a:pPr eaLnBrk="1" hangingPunct="1"/>
            <a:endParaRPr lang="en-US" sz="1400" i="1"/>
          </a:p>
          <a:p>
            <a:pPr eaLnBrk="1" hangingPunct="1"/>
            <a:r>
              <a:rPr lang="en-US"/>
              <a:t>Away from resisting and fearing individual differences towards accepting and utilizing them				</a:t>
            </a:r>
            <a:r>
              <a:rPr lang="en-US" sz="1400" i="1">
                <a:solidFill>
                  <a:srgbClr val="0000FF"/>
                </a:solidFill>
              </a:rPr>
              <a:t>…. Robert Tannenbaum</a:t>
            </a:r>
            <a:endParaRPr lang="en-US" sz="1400">
              <a:solidFill>
                <a:srgbClr val="0000FF"/>
              </a:solidFill>
            </a:endParaRPr>
          </a:p>
          <a:p>
            <a:pPr eaLnBrk="1" hangingPunct="1"/>
            <a:endParaRPr lang="en-US" sz="1400" i="1"/>
          </a:p>
          <a:p>
            <a:pPr eaLnBrk="1" hangingPunct="1"/>
            <a:endParaRPr lang="en-US" i="1"/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4114800" y="3733800"/>
            <a:ext cx="4275138" cy="244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Trust and respect for individual</a:t>
            </a:r>
          </a:p>
          <a:p>
            <a:pPr eaLnBrk="1" hangingPunct="1"/>
            <a:endParaRPr lang="en-US" sz="900"/>
          </a:p>
          <a:p>
            <a:pPr eaLnBrk="1" hangingPunct="1"/>
            <a:r>
              <a:rPr lang="en-US"/>
              <a:t>Open communication</a:t>
            </a:r>
          </a:p>
          <a:p>
            <a:pPr eaLnBrk="1" hangingPunct="1"/>
            <a:endParaRPr lang="en-US" sz="900"/>
          </a:p>
          <a:p>
            <a:pPr eaLnBrk="1" hangingPunct="1"/>
            <a:r>
              <a:rPr lang="en-US"/>
              <a:t>Decentralized decision making</a:t>
            </a:r>
          </a:p>
          <a:p>
            <a:pPr eaLnBrk="1" hangingPunct="1"/>
            <a:endParaRPr lang="en-US" sz="900"/>
          </a:p>
          <a:p>
            <a:pPr eaLnBrk="1" hangingPunct="1"/>
            <a:r>
              <a:rPr lang="en-US"/>
              <a:t>Collaboration and cooperation</a:t>
            </a:r>
          </a:p>
          <a:p>
            <a:pPr eaLnBrk="1" hangingPunct="1"/>
            <a:endParaRPr lang="en-US" sz="900"/>
          </a:p>
          <a:p>
            <a:pPr eaLnBrk="1" hangingPunct="1"/>
            <a:r>
              <a:rPr lang="en-US"/>
              <a:t>Appropriate use of powers</a:t>
            </a:r>
          </a:p>
          <a:p>
            <a:pPr eaLnBrk="1" hangingPunct="1"/>
            <a:endParaRPr lang="en-US" sz="900"/>
          </a:p>
          <a:p>
            <a:pPr eaLnBrk="1" hangingPunct="1"/>
            <a:r>
              <a:rPr lang="en-US"/>
              <a:t>Authentic interpersonal relationships</a:t>
            </a:r>
          </a:p>
        </p:txBody>
      </p:sp>
      <p:grpSp>
        <p:nvGrpSpPr>
          <p:cNvPr id="9222" name="Group 7"/>
          <p:cNvGrpSpPr>
            <a:grpSpLocks/>
          </p:cNvGrpSpPr>
          <p:nvPr/>
        </p:nvGrpSpPr>
        <p:grpSpPr bwMode="auto">
          <a:xfrm>
            <a:off x="152400" y="1106488"/>
            <a:ext cx="249238" cy="265112"/>
            <a:chOff x="249" y="759"/>
            <a:chExt cx="157" cy="167"/>
          </a:xfrm>
        </p:grpSpPr>
        <p:sp>
          <p:nvSpPr>
            <p:cNvPr id="9236" name="Rectangle 8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9237" name="Rectangle 9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9223" name="Group 7"/>
          <p:cNvGrpSpPr>
            <a:grpSpLocks/>
          </p:cNvGrpSpPr>
          <p:nvPr/>
        </p:nvGrpSpPr>
        <p:grpSpPr bwMode="auto">
          <a:xfrm>
            <a:off x="152400" y="1868488"/>
            <a:ext cx="249238" cy="265112"/>
            <a:chOff x="249" y="759"/>
            <a:chExt cx="157" cy="167"/>
          </a:xfrm>
        </p:grpSpPr>
        <p:sp>
          <p:nvSpPr>
            <p:cNvPr id="9234" name="Rectangle 8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9235" name="Rectangle 9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9224" name="Group 7"/>
          <p:cNvGrpSpPr>
            <a:grpSpLocks/>
          </p:cNvGrpSpPr>
          <p:nvPr/>
        </p:nvGrpSpPr>
        <p:grpSpPr bwMode="auto">
          <a:xfrm>
            <a:off x="152400" y="2401888"/>
            <a:ext cx="249238" cy="265112"/>
            <a:chOff x="249" y="759"/>
            <a:chExt cx="157" cy="167"/>
          </a:xfrm>
        </p:grpSpPr>
        <p:sp>
          <p:nvSpPr>
            <p:cNvPr id="9232" name="Rectangle 8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9233" name="Rectangle 9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cxnSp>
        <p:nvCxnSpPr>
          <p:cNvPr id="16" name="Straight Connector 15"/>
          <p:cNvCxnSpPr/>
          <p:nvPr/>
        </p:nvCxnSpPr>
        <p:spPr bwMode="auto">
          <a:xfrm rot="5400000">
            <a:off x="3162300" y="4000500"/>
            <a:ext cx="1066800" cy="8382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 bwMode="auto">
          <a:xfrm rot="16200000" flipH="1">
            <a:off x="3200400" y="5029200"/>
            <a:ext cx="990600" cy="8382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 bwMode="auto">
          <a:xfrm flipV="1">
            <a:off x="3276600" y="4343400"/>
            <a:ext cx="838200" cy="6096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 bwMode="auto">
          <a:xfrm>
            <a:off x="3276600" y="4953000"/>
            <a:ext cx="838200" cy="6096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 bwMode="auto">
          <a:xfrm flipV="1">
            <a:off x="3276600" y="4724400"/>
            <a:ext cx="838200" cy="2286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 bwMode="auto">
          <a:xfrm>
            <a:off x="3276600" y="4953000"/>
            <a:ext cx="838200" cy="1524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231" name="TextBox 28"/>
          <p:cNvSpPr txBox="1">
            <a:spLocks noChangeArrowheads="1"/>
          </p:cNvSpPr>
          <p:nvPr/>
        </p:nvSpPr>
        <p:spPr bwMode="auto">
          <a:xfrm>
            <a:off x="457200" y="4495800"/>
            <a:ext cx="2743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/>
              <a:t>Radical departure from accepted values and beliefs of 1960’s</a:t>
            </a:r>
          </a:p>
        </p:txBody>
      </p:sp>
    </p:spTree>
    <p:extLst>
      <p:ext uri="{BB962C8B-B14F-4D97-AF65-F5344CB8AC3E}">
        <p14:creationId xmlns:p14="http://schemas.microsoft.com/office/powerpoint/2010/main" val="52514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50069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Second-Generation OD</a:t>
            </a:r>
          </a:p>
        </p:txBody>
      </p:sp>
      <p:pic>
        <p:nvPicPr>
          <p:cNvPr id="10243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4" name="Group 7"/>
          <p:cNvGrpSpPr>
            <a:grpSpLocks/>
          </p:cNvGrpSpPr>
          <p:nvPr/>
        </p:nvGrpSpPr>
        <p:grpSpPr bwMode="auto">
          <a:xfrm>
            <a:off x="1549400" y="1277938"/>
            <a:ext cx="249238" cy="265112"/>
            <a:chOff x="249" y="759"/>
            <a:chExt cx="157" cy="167"/>
          </a:xfrm>
        </p:grpSpPr>
        <p:sp>
          <p:nvSpPr>
            <p:cNvPr id="10264" name="Rectangle 8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z="2400"/>
            </a:p>
          </p:txBody>
        </p:sp>
        <p:sp>
          <p:nvSpPr>
            <p:cNvPr id="10265" name="Rectangle 9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z="2400"/>
            </a:p>
          </p:txBody>
        </p:sp>
      </p:grpSp>
      <p:grpSp>
        <p:nvGrpSpPr>
          <p:cNvPr id="10245" name="Group 7"/>
          <p:cNvGrpSpPr>
            <a:grpSpLocks/>
          </p:cNvGrpSpPr>
          <p:nvPr/>
        </p:nvGrpSpPr>
        <p:grpSpPr bwMode="auto">
          <a:xfrm>
            <a:off x="1549400" y="2003425"/>
            <a:ext cx="249238" cy="265113"/>
            <a:chOff x="249" y="759"/>
            <a:chExt cx="157" cy="167"/>
          </a:xfrm>
        </p:grpSpPr>
        <p:sp>
          <p:nvSpPr>
            <p:cNvPr id="10262" name="Rectangle 8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z="2400"/>
            </a:p>
          </p:txBody>
        </p:sp>
        <p:sp>
          <p:nvSpPr>
            <p:cNvPr id="10263" name="Rectangle 9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z="2400"/>
            </a:p>
          </p:txBody>
        </p:sp>
      </p:grpSp>
      <p:grpSp>
        <p:nvGrpSpPr>
          <p:cNvPr id="10246" name="Group 7"/>
          <p:cNvGrpSpPr>
            <a:grpSpLocks/>
          </p:cNvGrpSpPr>
          <p:nvPr/>
        </p:nvGrpSpPr>
        <p:grpSpPr bwMode="auto">
          <a:xfrm>
            <a:off x="1549400" y="2765425"/>
            <a:ext cx="249238" cy="265113"/>
            <a:chOff x="249" y="759"/>
            <a:chExt cx="157" cy="167"/>
          </a:xfrm>
        </p:grpSpPr>
        <p:sp>
          <p:nvSpPr>
            <p:cNvPr id="10260" name="Rectangle 8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z="2400"/>
            </a:p>
          </p:txBody>
        </p:sp>
        <p:sp>
          <p:nvSpPr>
            <p:cNvPr id="10261" name="Rectangle 9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z="2400"/>
            </a:p>
          </p:txBody>
        </p:sp>
      </p:grpSp>
      <p:grpSp>
        <p:nvGrpSpPr>
          <p:cNvPr id="10247" name="Group 7"/>
          <p:cNvGrpSpPr>
            <a:grpSpLocks/>
          </p:cNvGrpSpPr>
          <p:nvPr/>
        </p:nvGrpSpPr>
        <p:grpSpPr bwMode="auto">
          <a:xfrm>
            <a:off x="1524000" y="3487738"/>
            <a:ext cx="249238" cy="265112"/>
            <a:chOff x="249" y="759"/>
            <a:chExt cx="157" cy="167"/>
          </a:xfrm>
        </p:grpSpPr>
        <p:sp>
          <p:nvSpPr>
            <p:cNvPr id="10258" name="Rectangle 8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z="2400"/>
            </a:p>
          </p:txBody>
        </p:sp>
        <p:sp>
          <p:nvSpPr>
            <p:cNvPr id="10259" name="Rectangle 9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z="2400"/>
            </a:p>
          </p:txBody>
        </p:sp>
      </p:grpSp>
      <p:grpSp>
        <p:nvGrpSpPr>
          <p:cNvPr id="10248" name="Group 7"/>
          <p:cNvGrpSpPr>
            <a:grpSpLocks/>
          </p:cNvGrpSpPr>
          <p:nvPr/>
        </p:nvGrpSpPr>
        <p:grpSpPr bwMode="auto">
          <a:xfrm>
            <a:off x="1524000" y="4213225"/>
            <a:ext cx="249238" cy="265113"/>
            <a:chOff x="249" y="759"/>
            <a:chExt cx="157" cy="167"/>
          </a:xfrm>
        </p:grpSpPr>
        <p:sp>
          <p:nvSpPr>
            <p:cNvPr id="10256" name="Rectangle 8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z="2400"/>
            </a:p>
          </p:txBody>
        </p:sp>
        <p:sp>
          <p:nvSpPr>
            <p:cNvPr id="10257" name="Rectangle 9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z="2400"/>
            </a:p>
          </p:txBody>
        </p:sp>
      </p:grpSp>
      <p:sp>
        <p:nvSpPr>
          <p:cNvPr id="10249" name="TextBox 18"/>
          <p:cNvSpPr txBox="1">
            <a:spLocks noChangeArrowheads="1"/>
          </p:cNvSpPr>
          <p:nvPr/>
        </p:nvSpPr>
        <p:spPr bwMode="auto">
          <a:xfrm>
            <a:off x="1798638" y="1201738"/>
            <a:ext cx="5059362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Organization Transformation</a:t>
            </a:r>
          </a:p>
          <a:p>
            <a:pPr eaLnBrk="1" hangingPunct="1"/>
            <a:endParaRPr lang="en-US" sz="2400"/>
          </a:p>
          <a:p>
            <a:pPr eaLnBrk="1" hangingPunct="1"/>
            <a:r>
              <a:rPr lang="en-US" sz="2400"/>
              <a:t>Organizational Culture</a:t>
            </a:r>
          </a:p>
          <a:p>
            <a:pPr eaLnBrk="1" hangingPunct="1"/>
            <a:endParaRPr lang="en-US" sz="2400"/>
          </a:p>
          <a:p>
            <a:pPr eaLnBrk="1" hangingPunct="1"/>
            <a:r>
              <a:rPr lang="en-US" sz="2400"/>
              <a:t>Learning Organization</a:t>
            </a:r>
          </a:p>
          <a:p>
            <a:pPr eaLnBrk="1" hangingPunct="1"/>
            <a:endParaRPr lang="en-US" sz="2400"/>
          </a:p>
          <a:p>
            <a:pPr eaLnBrk="1" hangingPunct="1"/>
            <a:r>
              <a:rPr lang="en-US" sz="2400"/>
              <a:t>Total Quality Management</a:t>
            </a:r>
          </a:p>
          <a:p>
            <a:pPr eaLnBrk="1" hangingPunct="1"/>
            <a:endParaRPr lang="en-US" sz="2400"/>
          </a:p>
          <a:p>
            <a:pPr eaLnBrk="1" hangingPunct="1"/>
            <a:r>
              <a:rPr lang="en-US" sz="2400"/>
              <a:t>Visioning and Future Search</a:t>
            </a:r>
          </a:p>
          <a:p>
            <a:pPr eaLnBrk="1" hangingPunct="1"/>
            <a:endParaRPr lang="en-US" sz="2400"/>
          </a:p>
          <a:p>
            <a:pPr eaLnBrk="1" hangingPunct="1"/>
            <a:r>
              <a:rPr lang="en-US" sz="2400"/>
              <a:t>Business Process Reengineering</a:t>
            </a:r>
          </a:p>
          <a:p>
            <a:pPr eaLnBrk="1" hangingPunct="1"/>
            <a:endParaRPr lang="en-US" sz="2400"/>
          </a:p>
          <a:p>
            <a:pPr eaLnBrk="1" hangingPunct="1"/>
            <a:r>
              <a:rPr lang="en-US" sz="2400"/>
              <a:t>Quality of Work Life</a:t>
            </a:r>
          </a:p>
          <a:p>
            <a:pPr eaLnBrk="1" hangingPunct="1"/>
            <a:endParaRPr lang="en-US" sz="2400"/>
          </a:p>
          <a:p>
            <a:pPr eaLnBrk="1" hangingPunct="1"/>
            <a:endParaRPr lang="en-US" sz="2400"/>
          </a:p>
        </p:txBody>
      </p:sp>
      <p:grpSp>
        <p:nvGrpSpPr>
          <p:cNvPr id="10250" name="Group 7"/>
          <p:cNvGrpSpPr>
            <a:grpSpLocks/>
          </p:cNvGrpSpPr>
          <p:nvPr/>
        </p:nvGrpSpPr>
        <p:grpSpPr bwMode="auto">
          <a:xfrm>
            <a:off x="1524000" y="4975225"/>
            <a:ext cx="249238" cy="265113"/>
            <a:chOff x="249" y="759"/>
            <a:chExt cx="157" cy="167"/>
          </a:xfrm>
        </p:grpSpPr>
        <p:sp>
          <p:nvSpPr>
            <p:cNvPr id="10254" name="Rectangle 8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z="2400"/>
            </a:p>
          </p:txBody>
        </p:sp>
        <p:sp>
          <p:nvSpPr>
            <p:cNvPr id="10255" name="Rectangle 9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z="2400"/>
            </a:p>
          </p:txBody>
        </p:sp>
      </p:grpSp>
      <p:grpSp>
        <p:nvGrpSpPr>
          <p:cNvPr id="10251" name="Group 7"/>
          <p:cNvGrpSpPr>
            <a:grpSpLocks/>
          </p:cNvGrpSpPr>
          <p:nvPr/>
        </p:nvGrpSpPr>
        <p:grpSpPr bwMode="auto">
          <a:xfrm>
            <a:off x="1524000" y="5715000"/>
            <a:ext cx="249238" cy="265113"/>
            <a:chOff x="249" y="759"/>
            <a:chExt cx="157" cy="167"/>
          </a:xfrm>
        </p:grpSpPr>
        <p:sp>
          <p:nvSpPr>
            <p:cNvPr id="10252" name="Rectangle 8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z="2400"/>
            </a:p>
          </p:txBody>
        </p:sp>
        <p:sp>
          <p:nvSpPr>
            <p:cNvPr id="10253" name="Rectangle 9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 sz="2400"/>
            </a:p>
          </p:txBody>
        </p:sp>
      </p:grpSp>
    </p:spTree>
    <p:extLst>
      <p:ext uri="{BB962C8B-B14F-4D97-AF65-F5344CB8AC3E}">
        <p14:creationId xmlns:p14="http://schemas.microsoft.com/office/powerpoint/2010/main" val="109530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434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Models and theories</a:t>
            </a:r>
          </a:p>
        </p:txBody>
      </p:sp>
      <p:pic>
        <p:nvPicPr>
          <p:cNvPr id="11267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304800" y="2895600"/>
            <a:ext cx="1365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Kurt Lewin</a:t>
            </a:r>
          </a:p>
        </p:txBody>
      </p:sp>
      <p:pic>
        <p:nvPicPr>
          <p:cNvPr id="11269" name="Picture 6" descr="kurt lew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838200"/>
            <a:ext cx="1381125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Box 7"/>
          <p:cNvSpPr txBox="1">
            <a:spLocks noChangeArrowheads="1"/>
          </p:cNvSpPr>
          <p:nvPr/>
        </p:nvSpPr>
        <p:spPr bwMode="auto">
          <a:xfrm>
            <a:off x="1905000" y="1265238"/>
            <a:ext cx="6073775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i="1">
                <a:solidFill>
                  <a:srgbClr val="0000FF"/>
                </a:solidFill>
              </a:rPr>
              <a:t>Change is a three-stage process</a:t>
            </a:r>
          </a:p>
          <a:p>
            <a:pPr eaLnBrk="1" hangingPunct="1"/>
            <a:r>
              <a:rPr lang="en-US" sz="2000"/>
              <a:t>Stage 1- </a:t>
            </a:r>
            <a:r>
              <a:rPr lang="en-US" sz="2000">
                <a:solidFill>
                  <a:srgbClr val="0000FF"/>
                </a:solidFill>
              </a:rPr>
              <a:t>Unfreezing</a:t>
            </a:r>
            <a:r>
              <a:rPr lang="en-US" sz="2000"/>
              <a:t> the old behavior/ situation</a:t>
            </a:r>
          </a:p>
          <a:p>
            <a:pPr eaLnBrk="1" hangingPunct="1"/>
            <a:r>
              <a:rPr lang="en-US" sz="2000"/>
              <a:t>Stage 2	- </a:t>
            </a:r>
            <a:r>
              <a:rPr lang="en-US" sz="2000">
                <a:solidFill>
                  <a:srgbClr val="0000FF"/>
                </a:solidFill>
              </a:rPr>
              <a:t>Moving</a:t>
            </a:r>
            <a:r>
              <a:rPr lang="en-US" sz="2000"/>
              <a:t> to a new level of behaviors</a:t>
            </a:r>
          </a:p>
          <a:p>
            <a:pPr eaLnBrk="1" hangingPunct="1"/>
            <a:r>
              <a:rPr lang="en-US" sz="2000"/>
              <a:t>Stage 3	- </a:t>
            </a:r>
            <a:r>
              <a:rPr lang="en-US" sz="2000">
                <a:solidFill>
                  <a:srgbClr val="0000FF"/>
                </a:solidFill>
              </a:rPr>
              <a:t>Refreezing</a:t>
            </a:r>
            <a:r>
              <a:rPr lang="en-US" sz="2000"/>
              <a:t> the behavior at the new level</a:t>
            </a:r>
          </a:p>
          <a:p>
            <a:pPr eaLnBrk="1" hangingPunct="1"/>
            <a:r>
              <a:rPr lang="en-US"/>
              <a:t> </a:t>
            </a:r>
          </a:p>
        </p:txBody>
      </p:sp>
      <p:sp>
        <p:nvSpPr>
          <p:cNvPr id="11271" name="Rectangle 8"/>
          <p:cNvSpPr>
            <a:spLocks noChangeArrowheads="1"/>
          </p:cNvSpPr>
          <p:nvPr/>
        </p:nvSpPr>
        <p:spPr bwMode="auto">
          <a:xfrm>
            <a:off x="304800" y="3733800"/>
            <a:ext cx="8534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sz="2400">
                <a:solidFill>
                  <a:srgbClr val="7030A0"/>
                </a:solidFill>
              </a:rPr>
              <a:t>Edgar Schein </a:t>
            </a:r>
            <a:r>
              <a:rPr lang="en-US" sz="2400"/>
              <a:t>modified this theory by specifying psychological mechanisms involved in each stage</a:t>
            </a:r>
          </a:p>
        </p:txBody>
      </p:sp>
      <p:sp>
        <p:nvSpPr>
          <p:cNvPr id="11272" name="Rectangle 3"/>
          <p:cNvSpPr>
            <a:spLocks noChangeArrowheads="1"/>
          </p:cNvSpPr>
          <p:nvPr/>
        </p:nvSpPr>
        <p:spPr bwMode="auto">
          <a:xfrm>
            <a:off x="381000" y="4876800"/>
            <a:ext cx="8382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sz="2400"/>
              <a:t>Later </a:t>
            </a:r>
            <a:r>
              <a:rPr lang="en-US" sz="2400">
                <a:solidFill>
                  <a:srgbClr val="7030A0"/>
                </a:solidFill>
              </a:rPr>
              <a:t>Ronald Lippitt</a:t>
            </a:r>
            <a:r>
              <a:rPr lang="en-US" sz="2400"/>
              <a:t>, </a:t>
            </a:r>
            <a:r>
              <a:rPr lang="en-US" sz="2400">
                <a:solidFill>
                  <a:srgbClr val="7030A0"/>
                </a:solidFill>
              </a:rPr>
              <a:t>Jeanne Watson </a:t>
            </a:r>
            <a:r>
              <a:rPr lang="en-US" sz="2400"/>
              <a:t>and </a:t>
            </a:r>
            <a:r>
              <a:rPr lang="en-US" sz="2400">
                <a:solidFill>
                  <a:srgbClr val="7030A0"/>
                </a:solidFill>
              </a:rPr>
              <a:t>Bruce Westley </a:t>
            </a:r>
            <a:r>
              <a:rPr lang="en-US" sz="2400"/>
              <a:t>expanded this model into </a:t>
            </a:r>
            <a:r>
              <a:rPr lang="en-US" sz="2400">
                <a:solidFill>
                  <a:srgbClr val="0000FF"/>
                </a:solidFill>
              </a:rPr>
              <a:t>seven-stage</a:t>
            </a:r>
            <a:r>
              <a:rPr lang="en-US" sz="2400"/>
              <a:t> model</a:t>
            </a:r>
          </a:p>
        </p:txBody>
      </p:sp>
    </p:spTree>
    <p:extLst>
      <p:ext uri="{BB962C8B-B14F-4D97-AF65-F5344CB8AC3E}">
        <p14:creationId xmlns:p14="http://schemas.microsoft.com/office/powerpoint/2010/main" val="390901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68952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35408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51292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Models and theories </a:t>
            </a:r>
            <a:r>
              <a:rPr lang="en-US" sz="1600" b="0">
                <a:solidFill>
                  <a:srgbClr val="0000FF"/>
                </a:solidFill>
              </a:rPr>
              <a:t>Contd..</a:t>
            </a:r>
          </a:p>
        </p:txBody>
      </p:sp>
      <p:pic>
        <p:nvPicPr>
          <p:cNvPr id="12291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228600" y="1524000"/>
            <a:ext cx="12954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/>
              <a:t>Phase 1</a:t>
            </a:r>
          </a:p>
        </p:txBody>
      </p:sp>
      <p:sp>
        <p:nvSpPr>
          <p:cNvPr id="12293" name="Rectangle 8"/>
          <p:cNvSpPr>
            <a:spLocks noChangeArrowheads="1"/>
          </p:cNvSpPr>
          <p:nvPr/>
        </p:nvSpPr>
        <p:spPr bwMode="auto">
          <a:xfrm>
            <a:off x="228600" y="2286000"/>
            <a:ext cx="12954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/>
              <a:t>Phase 2</a:t>
            </a:r>
          </a:p>
        </p:txBody>
      </p:sp>
      <p:sp>
        <p:nvSpPr>
          <p:cNvPr id="12294" name="Rectangle 10"/>
          <p:cNvSpPr>
            <a:spLocks noChangeArrowheads="1"/>
          </p:cNvSpPr>
          <p:nvPr/>
        </p:nvSpPr>
        <p:spPr bwMode="auto">
          <a:xfrm>
            <a:off x="228600" y="6096000"/>
            <a:ext cx="12954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/>
              <a:t>Phase 7</a:t>
            </a:r>
          </a:p>
        </p:txBody>
      </p:sp>
      <p:sp>
        <p:nvSpPr>
          <p:cNvPr id="12295" name="Rectangle 11"/>
          <p:cNvSpPr>
            <a:spLocks noChangeArrowheads="1"/>
          </p:cNvSpPr>
          <p:nvPr/>
        </p:nvSpPr>
        <p:spPr bwMode="auto">
          <a:xfrm>
            <a:off x="228600" y="5334000"/>
            <a:ext cx="12954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/>
              <a:t>Phase 6</a:t>
            </a:r>
          </a:p>
        </p:txBody>
      </p:sp>
      <p:sp>
        <p:nvSpPr>
          <p:cNvPr id="12296" name="Rectangle 12"/>
          <p:cNvSpPr>
            <a:spLocks noChangeArrowheads="1"/>
          </p:cNvSpPr>
          <p:nvPr/>
        </p:nvSpPr>
        <p:spPr bwMode="auto">
          <a:xfrm>
            <a:off x="228600" y="4572000"/>
            <a:ext cx="12954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/>
              <a:t>Phase 5</a:t>
            </a:r>
          </a:p>
        </p:txBody>
      </p:sp>
      <p:sp>
        <p:nvSpPr>
          <p:cNvPr id="12297" name="Rectangle 13"/>
          <p:cNvSpPr>
            <a:spLocks noChangeArrowheads="1"/>
          </p:cNvSpPr>
          <p:nvPr/>
        </p:nvSpPr>
        <p:spPr bwMode="auto">
          <a:xfrm>
            <a:off x="228600" y="3810000"/>
            <a:ext cx="12954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/>
              <a:t>Phase 4</a:t>
            </a:r>
          </a:p>
        </p:txBody>
      </p:sp>
      <p:sp>
        <p:nvSpPr>
          <p:cNvPr id="12298" name="Rectangle 14"/>
          <p:cNvSpPr>
            <a:spLocks noChangeArrowheads="1"/>
          </p:cNvSpPr>
          <p:nvPr/>
        </p:nvSpPr>
        <p:spPr bwMode="auto">
          <a:xfrm>
            <a:off x="228600" y="3048000"/>
            <a:ext cx="12954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/>
              <a:t>Phase 3</a:t>
            </a:r>
          </a:p>
        </p:txBody>
      </p:sp>
      <p:sp>
        <p:nvSpPr>
          <p:cNvPr id="12299" name="Text Box 15"/>
          <p:cNvSpPr txBox="1">
            <a:spLocks noChangeArrowheads="1"/>
          </p:cNvSpPr>
          <p:nvPr/>
        </p:nvSpPr>
        <p:spPr bwMode="auto">
          <a:xfrm>
            <a:off x="1508125" y="1600200"/>
            <a:ext cx="4684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Developing a need for change. </a:t>
            </a:r>
          </a:p>
        </p:txBody>
      </p:sp>
      <p:sp>
        <p:nvSpPr>
          <p:cNvPr id="12300" name="Text Box 16"/>
          <p:cNvSpPr txBox="1">
            <a:spLocks noChangeArrowheads="1"/>
          </p:cNvSpPr>
          <p:nvPr/>
        </p:nvSpPr>
        <p:spPr bwMode="auto">
          <a:xfrm>
            <a:off x="1524000" y="2362200"/>
            <a:ext cx="5580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Establishing the change relationship.</a:t>
            </a:r>
          </a:p>
        </p:txBody>
      </p:sp>
      <p:sp>
        <p:nvSpPr>
          <p:cNvPr id="12301" name="Text Box 17"/>
          <p:cNvSpPr txBox="1">
            <a:spLocks noChangeArrowheads="1"/>
          </p:cNvSpPr>
          <p:nvPr/>
        </p:nvSpPr>
        <p:spPr bwMode="auto">
          <a:xfrm>
            <a:off x="1524000" y="3124200"/>
            <a:ext cx="6022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Diagnosing the client system’s problem.</a:t>
            </a:r>
          </a:p>
        </p:txBody>
      </p:sp>
      <p:sp>
        <p:nvSpPr>
          <p:cNvPr id="12302" name="Text Box 18"/>
          <p:cNvSpPr txBox="1">
            <a:spLocks noChangeArrowheads="1"/>
          </p:cNvSpPr>
          <p:nvPr/>
        </p:nvSpPr>
        <p:spPr bwMode="auto">
          <a:xfrm>
            <a:off x="1495425" y="3713163"/>
            <a:ext cx="7391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Examining alternative routes, establishing goals and intentions of action.</a:t>
            </a:r>
          </a:p>
        </p:txBody>
      </p:sp>
      <p:sp>
        <p:nvSpPr>
          <p:cNvPr id="12303" name="Text Box 19"/>
          <p:cNvSpPr txBox="1">
            <a:spLocks noChangeArrowheads="1"/>
          </p:cNvSpPr>
          <p:nvPr/>
        </p:nvSpPr>
        <p:spPr bwMode="auto">
          <a:xfrm>
            <a:off x="1524000" y="4648200"/>
            <a:ext cx="7561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Transforming intentions into actual change efforts.</a:t>
            </a:r>
          </a:p>
        </p:txBody>
      </p:sp>
      <p:sp>
        <p:nvSpPr>
          <p:cNvPr id="12304" name="Text Box 20"/>
          <p:cNvSpPr txBox="1">
            <a:spLocks noChangeArrowheads="1"/>
          </p:cNvSpPr>
          <p:nvPr/>
        </p:nvSpPr>
        <p:spPr bwMode="auto">
          <a:xfrm>
            <a:off x="1524000" y="5410200"/>
            <a:ext cx="2940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Stabilizing change.</a:t>
            </a:r>
          </a:p>
        </p:txBody>
      </p:sp>
      <p:sp>
        <p:nvSpPr>
          <p:cNvPr id="12305" name="Text Box 21"/>
          <p:cNvSpPr txBox="1">
            <a:spLocks noChangeArrowheads="1"/>
          </p:cNvSpPr>
          <p:nvPr/>
        </p:nvSpPr>
        <p:spPr bwMode="auto">
          <a:xfrm>
            <a:off x="1524000" y="6172200"/>
            <a:ext cx="5057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Achieving a terminal relationship.</a:t>
            </a:r>
          </a:p>
        </p:txBody>
      </p:sp>
      <p:sp>
        <p:nvSpPr>
          <p:cNvPr id="12306" name="Text Box 22"/>
          <p:cNvSpPr txBox="1">
            <a:spLocks noChangeArrowheads="1"/>
          </p:cNvSpPr>
          <p:nvPr/>
        </p:nvSpPr>
        <p:spPr bwMode="auto">
          <a:xfrm>
            <a:off x="385763" y="914400"/>
            <a:ext cx="83772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i="1">
                <a:solidFill>
                  <a:srgbClr val="0000FF"/>
                </a:solidFill>
              </a:rPr>
              <a:t>Seven stage model representing the consulting process </a:t>
            </a:r>
          </a:p>
        </p:txBody>
      </p:sp>
    </p:spTree>
    <p:extLst>
      <p:ext uri="{BB962C8B-B14F-4D97-AF65-F5344CB8AC3E}">
        <p14:creationId xmlns:p14="http://schemas.microsoft.com/office/powerpoint/2010/main" val="406919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5"/>
          <p:cNvSpPr>
            <a:spLocks noChangeArrowheads="1"/>
          </p:cNvSpPr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PT"/>
          </a:p>
        </p:txBody>
      </p:sp>
      <p:pic>
        <p:nvPicPr>
          <p:cNvPr id="13315" name="Picture 24" descr="Ath Track 12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914400"/>
            <a:ext cx="48768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15"/>
          <p:cNvSpPr>
            <a:spLocks noChangeArrowheads="1"/>
          </p:cNvSpPr>
          <p:nvPr/>
        </p:nvSpPr>
        <p:spPr bwMode="auto">
          <a:xfrm>
            <a:off x="152400" y="2971800"/>
            <a:ext cx="3276600" cy="11430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pic>
        <p:nvPicPr>
          <p:cNvPr id="13317" name="Picture 4" descr="Ralph Kilman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838200"/>
            <a:ext cx="142081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5162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Models and theories </a:t>
            </a:r>
            <a:r>
              <a:rPr lang="en-US" b="0">
                <a:solidFill>
                  <a:srgbClr val="0000FF"/>
                </a:solidFill>
              </a:rPr>
              <a:t>Contd..</a:t>
            </a:r>
          </a:p>
        </p:txBody>
      </p:sp>
      <p:pic>
        <p:nvPicPr>
          <p:cNvPr id="13319" name="Picture 5" descr="divider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Text Box 7"/>
          <p:cNvSpPr txBox="1">
            <a:spLocks noChangeArrowheads="1"/>
          </p:cNvSpPr>
          <p:nvPr/>
        </p:nvSpPr>
        <p:spPr bwMode="auto">
          <a:xfrm>
            <a:off x="152400" y="2927350"/>
            <a:ext cx="32766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2400"/>
              <a:t>Five critical leverage points (</a:t>
            </a:r>
            <a:r>
              <a:rPr lang="en-US" sz="2400">
                <a:solidFill>
                  <a:srgbClr val="0000FF"/>
                </a:solidFill>
              </a:rPr>
              <a:t>tracks</a:t>
            </a:r>
            <a:r>
              <a:rPr lang="en-US" sz="2400"/>
              <a:t>) for organization change</a:t>
            </a:r>
          </a:p>
        </p:txBody>
      </p:sp>
      <p:sp>
        <p:nvSpPr>
          <p:cNvPr id="13321" name="Text Box 14"/>
          <p:cNvSpPr txBox="1">
            <a:spLocks noChangeArrowheads="1"/>
          </p:cNvSpPr>
          <p:nvPr/>
        </p:nvSpPr>
        <p:spPr bwMode="auto">
          <a:xfrm>
            <a:off x="3733800" y="914400"/>
            <a:ext cx="4694238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en-US" sz="2400"/>
              <a:t>The culture track</a:t>
            </a:r>
          </a:p>
          <a:p>
            <a:pPr eaLnBrk="1" hangingPunct="1">
              <a:buFontTx/>
              <a:buAutoNum type="arabicPeriod"/>
            </a:pPr>
            <a:endParaRPr lang="en-US" sz="2000"/>
          </a:p>
          <a:p>
            <a:pPr eaLnBrk="1" hangingPunct="1">
              <a:buFontTx/>
              <a:buAutoNum type="arabicPeriod"/>
            </a:pPr>
            <a:r>
              <a:rPr lang="en-US" sz="2400"/>
              <a:t>The management skills track</a:t>
            </a:r>
          </a:p>
          <a:p>
            <a:pPr eaLnBrk="1" hangingPunct="1">
              <a:buFontTx/>
              <a:buAutoNum type="arabicPeriod"/>
            </a:pPr>
            <a:endParaRPr lang="en-US" sz="2000"/>
          </a:p>
          <a:p>
            <a:pPr eaLnBrk="1" hangingPunct="1">
              <a:buFontTx/>
              <a:buAutoNum type="arabicPeriod"/>
            </a:pPr>
            <a:r>
              <a:rPr lang="en-US" sz="2400"/>
              <a:t>The team-building track</a:t>
            </a:r>
          </a:p>
          <a:p>
            <a:pPr eaLnBrk="1" hangingPunct="1">
              <a:buFontTx/>
              <a:buAutoNum type="arabicPeriod"/>
            </a:pPr>
            <a:endParaRPr lang="en-US" sz="2000"/>
          </a:p>
          <a:p>
            <a:pPr eaLnBrk="1" hangingPunct="1">
              <a:buFontTx/>
              <a:buAutoNum type="arabicPeriod"/>
            </a:pPr>
            <a:r>
              <a:rPr lang="en-US" sz="2400"/>
              <a:t>The strategy-structure track</a:t>
            </a:r>
          </a:p>
          <a:p>
            <a:pPr eaLnBrk="1" hangingPunct="1">
              <a:buFontTx/>
              <a:buAutoNum type="arabicPeriod"/>
            </a:pPr>
            <a:endParaRPr lang="en-US" sz="2000"/>
          </a:p>
          <a:p>
            <a:pPr eaLnBrk="1" hangingPunct="1">
              <a:buFontTx/>
              <a:buAutoNum type="arabicPeriod"/>
            </a:pPr>
            <a:r>
              <a:rPr lang="en-US" sz="2400"/>
              <a:t>The reward system track</a:t>
            </a:r>
          </a:p>
        </p:txBody>
      </p:sp>
      <p:sp>
        <p:nvSpPr>
          <p:cNvPr id="13322" name="Line 16"/>
          <p:cNvSpPr>
            <a:spLocks noChangeShapeType="1"/>
          </p:cNvSpPr>
          <p:nvPr/>
        </p:nvSpPr>
        <p:spPr bwMode="auto">
          <a:xfrm>
            <a:off x="5638800" y="1295400"/>
            <a:ext cx="0" cy="3048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323" name="Line 17"/>
          <p:cNvSpPr>
            <a:spLocks noChangeShapeType="1"/>
          </p:cNvSpPr>
          <p:nvPr/>
        </p:nvSpPr>
        <p:spPr bwMode="auto">
          <a:xfrm>
            <a:off x="5638800" y="1981200"/>
            <a:ext cx="0" cy="3048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324" name="Line 18"/>
          <p:cNvSpPr>
            <a:spLocks noChangeShapeType="1"/>
          </p:cNvSpPr>
          <p:nvPr/>
        </p:nvSpPr>
        <p:spPr bwMode="auto">
          <a:xfrm>
            <a:off x="5638800" y="2590800"/>
            <a:ext cx="0" cy="3048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325" name="Line 19"/>
          <p:cNvSpPr>
            <a:spLocks noChangeShapeType="1"/>
          </p:cNvSpPr>
          <p:nvPr/>
        </p:nvSpPr>
        <p:spPr bwMode="auto">
          <a:xfrm>
            <a:off x="5638800" y="3276600"/>
            <a:ext cx="0" cy="3048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3326" name="Text Box 20"/>
          <p:cNvSpPr txBox="1">
            <a:spLocks noChangeArrowheads="1"/>
          </p:cNvSpPr>
          <p:nvPr/>
        </p:nvSpPr>
        <p:spPr bwMode="auto">
          <a:xfrm>
            <a:off x="1905000" y="6308725"/>
            <a:ext cx="70373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/>
              <a:t>AT&amp;T, Eastman Kodak, Ford, General Electric, Xerox etc.</a:t>
            </a:r>
          </a:p>
        </p:txBody>
      </p:sp>
      <p:sp>
        <p:nvSpPr>
          <p:cNvPr id="13327" name="WordArt 21"/>
          <p:cNvSpPr>
            <a:spLocks noChangeArrowheads="1" noChangeShapeType="1" noTextEdit="1"/>
          </p:cNvSpPr>
          <p:nvPr/>
        </p:nvSpPr>
        <p:spPr bwMode="auto">
          <a:xfrm>
            <a:off x="219075" y="6210300"/>
            <a:ext cx="1609725" cy="495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t-PT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Success</a:t>
            </a:r>
          </a:p>
        </p:txBody>
      </p:sp>
      <p:sp>
        <p:nvSpPr>
          <p:cNvPr id="13328" name="Text Box 22"/>
          <p:cNvSpPr txBox="1">
            <a:spLocks noChangeArrowheads="1"/>
          </p:cNvSpPr>
          <p:nvPr/>
        </p:nvSpPr>
        <p:spPr bwMode="auto">
          <a:xfrm>
            <a:off x="228600" y="4267200"/>
            <a:ext cx="8839200" cy="176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200" i="1">
                <a:solidFill>
                  <a:srgbClr val="0000FF"/>
                </a:solidFill>
              </a:rPr>
              <a:t>Track 1 </a:t>
            </a:r>
            <a:r>
              <a:rPr lang="en-US" sz="2200" i="1">
                <a:solidFill>
                  <a:srgbClr val="669900"/>
                </a:solidFill>
              </a:rPr>
              <a:t>:</a:t>
            </a:r>
            <a:r>
              <a:rPr lang="en-US" sz="2200" i="1"/>
              <a:t> Enhances trust, communication, information sharing</a:t>
            </a:r>
          </a:p>
          <a:p>
            <a:pPr eaLnBrk="1" hangingPunct="1"/>
            <a:r>
              <a:rPr lang="en-US" sz="2200" i="1">
                <a:solidFill>
                  <a:srgbClr val="0000FF"/>
                </a:solidFill>
              </a:rPr>
              <a:t>Track 2 </a:t>
            </a:r>
            <a:r>
              <a:rPr lang="en-US" sz="2200" i="1">
                <a:solidFill>
                  <a:srgbClr val="669900"/>
                </a:solidFill>
              </a:rPr>
              <a:t>: </a:t>
            </a:r>
            <a:r>
              <a:rPr lang="en-US" sz="2200" i="1"/>
              <a:t>Provide new ways of coping with complex problems</a:t>
            </a:r>
          </a:p>
          <a:p>
            <a:pPr eaLnBrk="1" hangingPunct="1"/>
            <a:r>
              <a:rPr lang="en-US" sz="2200" i="1">
                <a:solidFill>
                  <a:srgbClr val="0000FF"/>
                </a:solidFill>
              </a:rPr>
              <a:t>Track 3 </a:t>
            </a:r>
            <a:r>
              <a:rPr lang="en-US" sz="2200" i="1">
                <a:solidFill>
                  <a:srgbClr val="669900"/>
                </a:solidFill>
              </a:rPr>
              <a:t>:</a:t>
            </a:r>
            <a:r>
              <a:rPr lang="en-US" sz="2200" i="1"/>
              <a:t> Infuses new culture and updated management skills</a:t>
            </a:r>
          </a:p>
          <a:p>
            <a:pPr eaLnBrk="1" hangingPunct="1"/>
            <a:r>
              <a:rPr lang="en-US" sz="2200" i="1">
                <a:solidFill>
                  <a:srgbClr val="0000FF"/>
                </a:solidFill>
              </a:rPr>
              <a:t>Track 4 </a:t>
            </a:r>
            <a:r>
              <a:rPr lang="en-US" sz="2200" i="1">
                <a:solidFill>
                  <a:srgbClr val="669900"/>
                </a:solidFill>
              </a:rPr>
              <a:t>:</a:t>
            </a:r>
            <a:r>
              <a:rPr lang="en-US" sz="2200" i="1"/>
              <a:t> Develops revised strategy plan for organization</a:t>
            </a:r>
          </a:p>
          <a:p>
            <a:pPr eaLnBrk="1" hangingPunct="1"/>
            <a:r>
              <a:rPr lang="en-US" sz="2200" i="1">
                <a:solidFill>
                  <a:srgbClr val="0000FF"/>
                </a:solidFill>
              </a:rPr>
              <a:t>Track 5 </a:t>
            </a:r>
            <a:r>
              <a:rPr lang="en-US" sz="2200" i="1">
                <a:solidFill>
                  <a:srgbClr val="669900"/>
                </a:solidFill>
              </a:rPr>
              <a:t>:</a:t>
            </a:r>
            <a:r>
              <a:rPr lang="en-US" sz="2200" i="1"/>
              <a:t> Establishes performance based reward system</a:t>
            </a:r>
          </a:p>
        </p:txBody>
      </p:sp>
      <p:sp>
        <p:nvSpPr>
          <p:cNvPr id="13329" name="Text Box 26"/>
          <p:cNvSpPr txBox="1">
            <a:spLocks noChangeArrowheads="1"/>
          </p:cNvSpPr>
          <p:nvPr/>
        </p:nvSpPr>
        <p:spPr bwMode="auto">
          <a:xfrm>
            <a:off x="762000" y="2590800"/>
            <a:ext cx="1784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Ralph Kilmann</a:t>
            </a:r>
          </a:p>
        </p:txBody>
      </p:sp>
    </p:spTree>
    <p:extLst>
      <p:ext uri="{BB962C8B-B14F-4D97-AF65-F5344CB8AC3E}">
        <p14:creationId xmlns:p14="http://schemas.microsoft.com/office/powerpoint/2010/main" val="413503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5162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Models and theories </a:t>
            </a:r>
            <a:r>
              <a:rPr lang="en-US" b="0">
                <a:solidFill>
                  <a:srgbClr val="0000FF"/>
                </a:solidFill>
              </a:rPr>
              <a:t>Contd..</a:t>
            </a:r>
          </a:p>
        </p:txBody>
      </p:sp>
      <p:pic>
        <p:nvPicPr>
          <p:cNvPr id="14339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6" descr="warner burk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1219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0" y="2667000"/>
            <a:ext cx="1682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Warner Burke</a:t>
            </a:r>
          </a:p>
        </p:txBody>
      </p:sp>
      <p:sp>
        <p:nvSpPr>
          <p:cNvPr id="14342" name="Text Box 8"/>
          <p:cNvSpPr txBox="1">
            <a:spLocks noChangeArrowheads="1"/>
          </p:cNvSpPr>
          <p:nvPr/>
        </p:nvSpPr>
        <p:spPr bwMode="auto">
          <a:xfrm>
            <a:off x="1600200" y="1600200"/>
            <a:ext cx="7389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0000FF"/>
                </a:solidFill>
              </a:rPr>
              <a:t>The Burke-Litwin Model of Organizational Change</a:t>
            </a:r>
          </a:p>
        </p:txBody>
      </p:sp>
      <p:sp>
        <p:nvSpPr>
          <p:cNvPr id="14343" name="Rectangle 19"/>
          <p:cNvSpPr>
            <a:spLocks noChangeArrowheads="1"/>
          </p:cNvSpPr>
          <p:nvPr/>
        </p:nvSpPr>
        <p:spPr bwMode="auto">
          <a:xfrm>
            <a:off x="204788" y="3160713"/>
            <a:ext cx="1301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/>
              <a:t>Change</a:t>
            </a:r>
          </a:p>
        </p:txBody>
      </p:sp>
      <p:sp>
        <p:nvSpPr>
          <p:cNvPr id="14344" name="Line 20"/>
          <p:cNvSpPr>
            <a:spLocks noChangeShapeType="1"/>
          </p:cNvSpPr>
          <p:nvPr/>
        </p:nvSpPr>
        <p:spPr bwMode="auto">
          <a:xfrm flipV="1">
            <a:off x="1500188" y="2932113"/>
            <a:ext cx="381000" cy="498475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345" name="Line 22"/>
          <p:cNvSpPr>
            <a:spLocks noChangeShapeType="1"/>
          </p:cNvSpPr>
          <p:nvPr/>
        </p:nvSpPr>
        <p:spPr bwMode="auto">
          <a:xfrm>
            <a:off x="1500188" y="3430588"/>
            <a:ext cx="381000" cy="415925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4346" name="Text Box 23"/>
          <p:cNvSpPr txBox="1">
            <a:spLocks noChangeArrowheads="1"/>
          </p:cNvSpPr>
          <p:nvPr/>
        </p:nvSpPr>
        <p:spPr bwMode="auto">
          <a:xfrm>
            <a:off x="1841500" y="2667000"/>
            <a:ext cx="6278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First order change (Transactional change)</a:t>
            </a:r>
          </a:p>
        </p:txBody>
      </p:sp>
      <p:sp>
        <p:nvSpPr>
          <p:cNvPr id="14347" name="Text Box 24"/>
          <p:cNvSpPr txBox="1">
            <a:spLocks noChangeArrowheads="1"/>
          </p:cNvSpPr>
          <p:nvPr/>
        </p:nvSpPr>
        <p:spPr bwMode="auto">
          <a:xfrm>
            <a:off x="1841500" y="3617913"/>
            <a:ext cx="7226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Second order change (Transformational change)</a:t>
            </a:r>
          </a:p>
        </p:txBody>
      </p:sp>
      <p:sp>
        <p:nvSpPr>
          <p:cNvPr id="14348" name="Text Box 16"/>
          <p:cNvSpPr txBox="1">
            <a:spLocks noChangeArrowheads="1"/>
          </p:cNvSpPr>
          <p:nvPr/>
        </p:nvSpPr>
        <p:spPr bwMode="auto">
          <a:xfrm>
            <a:off x="212725" y="4191000"/>
            <a:ext cx="8702675" cy="118745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2400"/>
              <a:t>OD interventions directed towards structure, management practices, and systems (policies &amp; procedures) result in first order change.</a:t>
            </a:r>
          </a:p>
        </p:txBody>
      </p:sp>
      <p:sp>
        <p:nvSpPr>
          <p:cNvPr id="14349" name="Text Box 17"/>
          <p:cNvSpPr txBox="1">
            <a:spLocks noChangeArrowheads="1"/>
          </p:cNvSpPr>
          <p:nvPr/>
        </p:nvSpPr>
        <p:spPr bwMode="auto">
          <a:xfrm>
            <a:off x="212725" y="5454650"/>
            <a:ext cx="8702675" cy="1187450"/>
          </a:xfrm>
          <a:prstGeom prst="rect">
            <a:avLst/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2400"/>
              <a:t>OD interventions directed towards mission and strategy, leadership, and organization culture result in second order change. </a:t>
            </a:r>
          </a:p>
        </p:txBody>
      </p:sp>
    </p:spTree>
    <p:extLst>
      <p:ext uri="{BB962C8B-B14F-4D97-AF65-F5344CB8AC3E}">
        <p14:creationId xmlns:p14="http://schemas.microsoft.com/office/powerpoint/2010/main" val="312561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5162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Models and theories </a:t>
            </a:r>
            <a:r>
              <a:rPr lang="en-US" b="0">
                <a:solidFill>
                  <a:srgbClr val="0000FF"/>
                </a:solidFill>
              </a:rPr>
              <a:t>Contd..</a:t>
            </a:r>
          </a:p>
        </p:txBody>
      </p:sp>
      <p:pic>
        <p:nvPicPr>
          <p:cNvPr id="15363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96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6" descr="warner burke mode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838200"/>
            <a:ext cx="6172200" cy="594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3" name="Group 13"/>
          <p:cNvGrpSpPr>
            <a:grpSpLocks/>
          </p:cNvGrpSpPr>
          <p:nvPr/>
        </p:nvGrpSpPr>
        <p:grpSpPr bwMode="auto">
          <a:xfrm>
            <a:off x="228600" y="762000"/>
            <a:ext cx="8931275" cy="2133600"/>
            <a:chOff x="144" y="480"/>
            <a:chExt cx="5626" cy="1344"/>
          </a:xfrm>
        </p:grpSpPr>
        <p:sp>
          <p:nvSpPr>
            <p:cNvPr id="15365" name="Rectangle 7"/>
            <p:cNvSpPr>
              <a:spLocks noChangeArrowheads="1"/>
            </p:cNvSpPr>
            <p:nvPr/>
          </p:nvSpPr>
          <p:spPr bwMode="auto">
            <a:xfrm>
              <a:off x="144" y="480"/>
              <a:ext cx="4080" cy="1344"/>
            </a:xfrm>
            <a:prstGeom prst="rect">
              <a:avLst/>
            </a:prstGeom>
            <a:noFill/>
            <a:ln w="28575">
              <a:solidFill>
                <a:srgbClr val="0000F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pt-PT">
                <a:solidFill>
                  <a:srgbClr val="0000FF"/>
                </a:solidFill>
              </a:endParaRPr>
            </a:p>
          </p:txBody>
        </p:sp>
        <p:sp>
          <p:nvSpPr>
            <p:cNvPr id="15366" name="AutoShape 9"/>
            <p:cNvSpPr>
              <a:spLocks noChangeArrowheads="1"/>
            </p:cNvSpPr>
            <p:nvPr/>
          </p:nvSpPr>
          <p:spPr bwMode="auto">
            <a:xfrm>
              <a:off x="4224" y="1104"/>
              <a:ext cx="240" cy="192"/>
            </a:xfrm>
            <a:prstGeom prst="rightArrow">
              <a:avLst>
                <a:gd name="adj1" fmla="val 50000"/>
                <a:gd name="adj2" fmla="val 31250"/>
              </a:avLst>
            </a:prstGeom>
            <a:noFill/>
            <a:ln w="28575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5367" name="Text Box 10"/>
            <p:cNvSpPr txBox="1">
              <a:spLocks noChangeArrowheads="1"/>
            </p:cNvSpPr>
            <p:nvPr/>
          </p:nvSpPr>
          <p:spPr bwMode="auto">
            <a:xfrm>
              <a:off x="4416" y="988"/>
              <a:ext cx="135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/>
                <a:t>Transformational factors</a:t>
              </a:r>
            </a:p>
          </p:txBody>
        </p:sp>
      </p:grp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228600" y="3048000"/>
            <a:ext cx="8931275" cy="2895600"/>
            <a:chOff x="144" y="1920"/>
            <a:chExt cx="5626" cy="1824"/>
          </a:xfrm>
        </p:grpSpPr>
        <p:sp>
          <p:nvSpPr>
            <p:cNvPr id="15369" name="Rectangle 8"/>
            <p:cNvSpPr>
              <a:spLocks noChangeArrowheads="1"/>
            </p:cNvSpPr>
            <p:nvPr/>
          </p:nvSpPr>
          <p:spPr bwMode="auto">
            <a:xfrm>
              <a:off x="144" y="1920"/>
              <a:ext cx="4080" cy="1824"/>
            </a:xfrm>
            <a:prstGeom prst="rect">
              <a:avLst/>
            </a:prstGeom>
            <a:noFill/>
            <a:ln w="28575">
              <a:solidFill>
                <a:srgbClr val="FF0066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pt-PT">
                <a:solidFill>
                  <a:srgbClr val="0000FF"/>
                </a:solidFill>
              </a:endParaRPr>
            </a:p>
          </p:txBody>
        </p:sp>
        <p:sp>
          <p:nvSpPr>
            <p:cNvPr id="15370" name="AutoShape 11"/>
            <p:cNvSpPr>
              <a:spLocks noChangeArrowheads="1"/>
            </p:cNvSpPr>
            <p:nvPr/>
          </p:nvSpPr>
          <p:spPr bwMode="auto">
            <a:xfrm>
              <a:off x="4224" y="2708"/>
              <a:ext cx="240" cy="192"/>
            </a:xfrm>
            <a:prstGeom prst="rightArrow">
              <a:avLst>
                <a:gd name="adj1" fmla="val 50000"/>
                <a:gd name="adj2" fmla="val 31250"/>
              </a:avLst>
            </a:prstGeom>
            <a:noFill/>
            <a:ln w="28575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5371" name="Text Box 12"/>
            <p:cNvSpPr txBox="1">
              <a:spLocks noChangeArrowheads="1"/>
            </p:cNvSpPr>
            <p:nvPr/>
          </p:nvSpPr>
          <p:spPr bwMode="auto">
            <a:xfrm>
              <a:off x="4416" y="2592"/>
              <a:ext cx="135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/>
                <a:t>Transactional factors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073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5162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Models and theories </a:t>
            </a:r>
            <a:r>
              <a:rPr lang="en-US" b="0">
                <a:solidFill>
                  <a:srgbClr val="0000FF"/>
                </a:solidFill>
              </a:rPr>
              <a:t>Contd..</a:t>
            </a:r>
          </a:p>
        </p:txBody>
      </p:sp>
      <p:pic>
        <p:nvPicPr>
          <p:cNvPr id="16387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6" descr="Jerry Porr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06"/>
          <a:stretch>
            <a:fillRect/>
          </a:stretch>
        </p:blipFill>
        <p:spPr bwMode="auto">
          <a:xfrm>
            <a:off x="304800" y="990600"/>
            <a:ext cx="1676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7" descr="peter roberts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990600"/>
            <a:ext cx="1676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222250" y="2757488"/>
            <a:ext cx="1530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Jerry Porras</a:t>
            </a:r>
          </a:p>
        </p:txBody>
      </p:sp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1924050" y="2757488"/>
            <a:ext cx="1962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Peter Robertson</a:t>
            </a:r>
          </a:p>
        </p:txBody>
      </p:sp>
      <p:sp>
        <p:nvSpPr>
          <p:cNvPr id="16392" name="Text Box 10"/>
          <p:cNvSpPr txBox="1">
            <a:spLocks noChangeArrowheads="1"/>
          </p:cNvSpPr>
          <p:nvPr/>
        </p:nvSpPr>
        <p:spPr bwMode="auto">
          <a:xfrm>
            <a:off x="3810000" y="1447800"/>
            <a:ext cx="5105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400">
                <a:solidFill>
                  <a:srgbClr val="0000FF"/>
                </a:solidFill>
              </a:rPr>
              <a:t>Porras &amp; Robertson Model of Organizational Change</a:t>
            </a:r>
          </a:p>
        </p:txBody>
      </p:sp>
      <p:sp>
        <p:nvSpPr>
          <p:cNvPr id="16393" name="Text Box 11"/>
          <p:cNvSpPr txBox="1">
            <a:spLocks noChangeArrowheads="1"/>
          </p:cNvSpPr>
          <p:nvPr/>
        </p:nvSpPr>
        <p:spPr bwMode="auto">
          <a:xfrm>
            <a:off x="136525" y="3232150"/>
            <a:ext cx="87788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2400"/>
              <a:t>OD interventions alter features of the </a:t>
            </a:r>
            <a:r>
              <a:rPr lang="en-US" sz="2400">
                <a:solidFill>
                  <a:srgbClr val="0000FF"/>
                </a:solidFill>
              </a:rPr>
              <a:t>work setting</a:t>
            </a:r>
            <a:r>
              <a:rPr lang="en-US" sz="2400"/>
              <a:t> causing changes in individuals’ behaviors, which in turn  lead to individual and organizational improvements.</a:t>
            </a:r>
          </a:p>
        </p:txBody>
      </p:sp>
      <p:sp>
        <p:nvSpPr>
          <p:cNvPr id="16394" name="Rectangle 12"/>
          <p:cNvSpPr>
            <a:spLocks noChangeArrowheads="1"/>
          </p:cNvSpPr>
          <p:nvPr/>
        </p:nvSpPr>
        <p:spPr bwMode="auto">
          <a:xfrm>
            <a:off x="228600" y="5334000"/>
            <a:ext cx="3130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00FF"/>
                </a:solidFill>
              </a:rPr>
              <a:t>Work setting factors</a:t>
            </a:r>
          </a:p>
        </p:txBody>
      </p:sp>
      <p:sp>
        <p:nvSpPr>
          <p:cNvPr id="16395" name="Text Box 13"/>
          <p:cNvSpPr txBox="1">
            <a:spLocks noChangeArrowheads="1"/>
          </p:cNvSpPr>
          <p:nvPr/>
        </p:nvSpPr>
        <p:spPr bwMode="auto">
          <a:xfrm>
            <a:off x="4175125" y="4611688"/>
            <a:ext cx="3875088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Organizing arrangements</a:t>
            </a:r>
          </a:p>
          <a:p>
            <a:pPr eaLnBrk="1" hangingPunct="1"/>
            <a:endParaRPr lang="en-US" sz="1000"/>
          </a:p>
          <a:p>
            <a:pPr eaLnBrk="1" hangingPunct="1"/>
            <a:r>
              <a:rPr lang="en-US" sz="2400"/>
              <a:t>Social factors</a:t>
            </a:r>
          </a:p>
          <a:p>
            <a:pPr eaLnBrk="1" hangingPunct="1"/>
            <a:endParaRPr lang="en-US" sz="1000"/>
          </a:p>
          <a:p>
            <a:pPr eaLnBrk="1" hangingPunct="1"/>
            <a:r>
              <a:rPr lang="en-US" sz="2400"/>
              <a:t>Physical setting</a:t>
            </a:r>
          </a:p>
          <a:p>
            <a:pPr eaLnBrk="1" hangingPunct="1"/>
            <a:endParaRPr lang="en-US" sz="1000"/>
          </a:p>
          <a:p>
            <a:pPr eaLnBrk="1" hangingPunct="1"/>
            <a:r>
              <a:rPr lang="en-US" sz="2400"/>
              <a:t>Technology</a:t>
            </a:r>
          </a:p>
        </p:txBody>
      </p:sp>
      <p:grpSp>
        <p:nvGrpSpPr>
          <p:cNvPr id="16396" name="Group 12"/>
          <p:cNvGrpSpPr>
            <a:grpSpLocks/>
          </p:cNvGrpSpPr>
          <p:nvPr/>
        </p:nvGrpSpPr>
        <p:grpSpPr bwMode="auto">
          <a:xfrm>
            <a:off x="3900488" y="4724400"/>
            <a:ext cx="249237" cy="265113"/>
            <a:chOff x="249" y="759"/>
            <a:chExt cx="157" cy="167"/>
          </a:xfrm>
        </p:grpSpPr>
        <p:sp>
          <p:nvSpPr>
            <p:cNvPr id="16414" name="Rectangle 11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6415" name="Rectangle 10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16397" name="Text Box 17"/>
          <p:cNvSpPr txBox="1">
            <a:spLocks noChangeArrowheads="1"/>
          </p:cNvSpPr>
          <p:nvPr/>
        </p:nvSpPr>
        <p:spPr bwMode="auto">
          <a:xfrm>
            <a:off x="3886200" y="4694238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>
                <a:solidFill>
                  <a:schemeClr val="bg1"/>
                </a:solidFill>
              </a:rPr>
              <a:t>1</a:t>
            </a:r>
          </a:p>
        </p:txBody>
      </p:sp>
      <p:grpSp>
        <p:nvGrpSpPr>
          <p:cNvPr id="16398" name="Group 12"/>
          <p:cNvGrpSpPr>
            <a:grpSpLocks/>
          </p:cNvGrpSpPr>
          <p:nvPr/>
        </p:nvGrpSpPr>
        <p:grpSpPr bwMode="auto">
          <a:xfrm>
            <a:off x="3900488" y="5211763"/>
            <a:ext cx="249237" cy="265112"/>
            <a:chOff x="249" y="759"/>
            <a:chExt cx="157" cy="167"/>
          </a:xfrm>
        </p:grpSpPr>
        <p:sp>
          <p:nvSpPr>
            <p:cNvPr id="16412" name="Rectangle 11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6413" name="Rectangle 10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16399" name="Text Box 21"/>
          <p:cNvSpPr txBox="1">
            <a:spLocks noChangeArrowheads="1"/>
          </p:cNvSpPr>
          <p:nvPr/>
        </p:nvSpPr>
        <p:spPr bwMode="auto">
          <a:xfrm>
            <a:off x="3886200" y="518160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>
                <a:solidFill>
                  <a:schemeClr val="bg1"/>
                </a:solidFill>
              </a:rPr>
              <a:t>2</a:t>
            </a:r>
          </a:p>
        </p:txBody>
      </p:sp>
      <p:grpSp>
        <p:nvGrpSpPr>
          <p:cNvPr id="16400" name="Group 12"/>
          <p:cNvGrpSpPr>
            <a:grpSpLocks/>
          </p:cNvGrpSpPr>
          <p:nvPr/>
        </p:nvGrpSpPr>
        <p:grpSpPr bwMode="auto">
          <a:xfrm>
            <a:off x="3922713" y="5745163"/>
            <a:ext cx="249237" cy="265112"/>
            <a:chOff x="249" y="759"/>
            <a:chExt cx="157" cy="167"/>
          </a:xfrm>
        </p:grpSpPr>
        <p:sp>
          <p:nvSpPr>
            <p:cNvPr id="16410" name="Rectangle 11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6411" name="Rectangle 10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16401" name="Text Box 25"/>
          <p:cNvSpPr txBox="1">
            <a:spLocks noChangeArrowheads="1"/>
          </p:cNvSpPr>
          <p:nvPr/>
        </p:nvSpPr>
        <p:spPr bwMode="auto">
          <a:xfrm>
            <a:off x="3908425" y="571500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16402" name="Group 12"/>
          <p:cNvGrpSpPr>
            <a:grpSpLocks/>
          </p:cNvGrpSpPr>
          <p:nvPr/>
        </p:nvGrpSpPr>
        <p:grpSpPr bwMode="auto">
          <a:xfrm>
            <a:off x="3922713" y="6278563"/>
            <a:ext cx="249237" cy="265112"/>
            <a:chOff x="249" y="759"/>
            <a:chExt cx="157" cy="167"/>
          </a:xfrm>
        </p:grpSpPr>
        <p:sp>
          <p:nvSpPr>
            <p:cNvPr id="16408" name="Rectangle 11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6409" name="Rectangle 10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16403" name="Text Box 29"/>
          <p:cNvSpPr txBox="1">
            <a:spLocks noChangeArrowheads="1"/>
          </p:cNvSpPr>
          <p:nvPr/>
        </p:nvSpPr>
        <p:spPr bwMode="auto">
          <a:xfrm>
            <a:off x="3908425" y="6248400"/>
            <a:ext cx="282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6404" name="Line 30"/>
          <p:cNvSpPr>
            <a:spLocks noChangeShapeType="1"/>
          </p:cNvSpPr>
          <p:nvPr/>
        </p:nvSpPr>
        <p:spPr bwMode="auto">
          <a:xfrm flipV="1">
            <a:off x="3352800" y="4876800"/>
            <a:ext cx="45720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405" name="Line 31"/>
          <p:cNvSpPr>
            <a:spLocks noChangeShapeType="1"/>
          </p:cNvSpPr>
          <p:nvPr/>
        </p:nvSpPr>
        <p:spPr bwMode="auto">
          <a:xfrm flipV="1">
            <a:off x="3352800" y="5334000"/>
            <a:ext cx="45720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406" name="Line 32"/>
          <p:cNvSpPr>
            <a:spLocks noChangeShapeType="1"/>
          </p:cNvSpPr>
          <p:nvPr/>
        </p:nvSpPr>
        <p:spPr bwMode="auto">
          <a:xfrm>
            <a:off x="3352800" y="5562600"/>
            <a:ext cx="4572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6407" name="Line 33"/>
          <p:cNvSpPr>
            <a:spLocks noChangeShapeType="1"/>
          </p:cNvSpPr>
          <p:nvPr/>
        </p:nvSpPr>
        <p:spPr bwMode="auto">
          <a:xfrm>
            <a:off x="3352800" y="5562600"/>
            <a:ext cx="4572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6672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5162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Models and theories </a:t>
            </a:r>
            <a:r>
              <a:rPr lang="en-US" b="0">
                <a:solidFill>
                  <a:srgbClr val="0000FF"/>
                </a:solidFill>
              </a:rPr>
              <a:t>Contd..</a:t>
            </a:r>
          </a:p>
        </p:txBody>
      </p:sp>
      <p:pic>
        <p:nvPicPr>
          <p:cNvPr id="17411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2" name="Group 12"/>
          <p:cNvGrpSpPr>
            <a:grpSpLocks/>
          </p:cNvGrpSpPr>
          <p:nvPr/>
        </p:nvGrpSpPr>
        <p:grpSpPr bwMode="auto">
          <a:xfrm>
            <a:off x="304800" y="838200"/>
            <a:ext cx="4857750" cy="5867400"/>
            <a:chOff x="192" y="528"/>
            <a:chExt cx="3060" cy="3696"/>
          </a:xfrm>
        </p:grpSpPr>
        <p:pic>
          <p:nvPicPr>
            <p:cNvPr id="17414" name="Picture 4" descr="porras and robertson model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63"/>
            <a:stretch>
              <a:fillRect/>
            </a:stretch>
          </p:blipFill>
          <p:spPr bwMode="auto">
            <a:xfrm>
              <a:off x="192" y="528"/>
              <a:ext cx="3060" cy="3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5" name="Oval 7"/>
            <p:cNvSpPr>
              <a:spLocks noChangeArrowheads="1"/>
            </p:cNvSpPr>
            <p:nvPr/>
          </p:nvSpPr>
          <p:spPr bwMode="auto">
            <a:xfrm>
              <a:off x="1325" y="2506"/>
              <a:ext cx="951" cy="470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                       </a:t>
              </a:r>
            </a:p>
          </p:txBody>
        </p:sp>
        <p:sp>
          <p:nvSpPr>
            <p:cNvPr id="17416" name="Oval 8"/>
            <p:cNvSpPr>
              <a:spLocks noChangeArrowheads="1"/>
            </p:cNvSpPr>
            <p:nvPr/>
          </p:nvSpPr>
          <p:spPr bwMode="auto">
            <a:xfrm>
              <a:off x="201" y="3053"/>
              <a:ext cx="980" cy="470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                       </a:t>
              </a:r>
            </a:p>
          </p:txBody>
        </p:sp>
        <p:sp>
          <p:nvSpPr>
            <p:cNvPr id="17417" name="Oval 9"/>
            <p:cNvSpPr>
              <a:spLocks noChangeArrowheads="1"/>
            </p:cNvSpPr>
            <p:nvPr/>
          </p:nvSpPr>
          <p:spPr bwMode="auto">
            <a:xfrm>
              <a:off x="2342" y="3044"/>
              <a:ext cx="903" cy="479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                       </a:t>
              </a:r>
            </a:p>
          </p:txBody>
        </p:sp>
        <p:sp>
          <p:nvSpPr>
            <p:cNvPr id="17418" name="Oval 10"/>
            <p:cNvSpPr>
              <a:spLocks noChangeArrowheads="1"/>
            </p:cNvSpPr>
            <p:nvPr/>
          </p:nvSpPr>
          <p:spPr bwMode="auto">
            <a:xfrm>
              <a:off x="1085" y="3677"/>
              <a:ext cx="1008" cy="489"/>
            </a:xfrm>
            <a:prstGeom prst="ellips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                       </a:t>
              </a:r>
            </a:p>
          </p:txBody>
        </p:sp>
      </p:grpSp>
      <p:sp>
        <p:nvSpPr>
          <p:cNvPr id="17413" name="Text Box 11"/>
          <p:cNvSpPr txBox="1">
            <a:spLocks noChangeArrowheads="1"/>
          </p:cNvSpPr>
          <p:nvPr/>
        </p:nvSpPr>
        <p:spPr bwMode="auto">
          <a:xfrm>
            <a:off x="5257800" y="990600"/>
            <a:ext cx="388620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Organizing arrangements</a:t>
            </a:r>
          </a:p>
          <a:p>
            <a:pPr eaLnBrk="1" hangingPunct="1"/>
            <a:r>
              <a:rPr lang="en-US" sz="2200">
                <a:solidFill>
                  <a:srgbClr val="0000FF"/>
                </a:solidFill>
              </a:rPr>
              <a:t>Goals, strategies, structure, policies, procedures</a:t>
            </a:r>
          </a:p>
          <a:p>
            <a:pPr eaLnBrk="1" hangingPunct="1"/>
            <a:endParaRPr lang="en-US" sz="2200">
              <a:solidFill>
                <a:srgbClr val="0000FF"/>
              </a:solidFill>
            </a:endParaRPr>
          </a:p>
          <a:p>
            <a:pPr eaLnBrk="1" hangingPunct="1"/>
            <a:r>
              <a:rPr lang="en-US" sz="2400"/>
              <a:t>Social Factors</a:t>
            </a:r>
          </a:p>
          <a:p>
            <a:pPr eaLnBrk="1" hangingPunct="1"/>
            <a:r>
              <a:rPr lang="en-US" sz="2200">
                <a:solidFill>
                  <a:srgbClr val="0000FF"/>
                </a:solidFill>
              </a:rPr>
              <a:t>Culture, management style, informal networks, individual attributes</a:t>
            </a:r>
          </a:p>
          <a:p>
            <a:pPr eaLnBrk="1" hangingPunct="1"/>
            <a:endParaRPr lang="en-US" sz="2200">
              <a:solidFill>
                <a:srgbClr val="0000FF"/>
              </a:solidFill>
            </a:endParaRPr>
          </a:p>
          <a:p>
            <a:pPr eaLnBrk="1" hangingPunct="1"/>
            <a:r>
              <a:rPr lang="en-US" sz="2400"/>
              <a:t>Physical Settings</a:t>
            </a:r>
          </a:p>
          <a:p>
            <a:pPr eaLnBrk="1" hangingPunct="1"/>
            <a:r>
              <a:rPr lang="en-US" sz="2200">
                <a:solidFill>
                  <a:srgbClr val="0000FF"/>
                </a:solidFill>
              </a:rPr>
              <a:t>Space configuration, physical ambiance</a:t>
            </a:r>
          </a:p>
          <a:p>
            <a:pPr eaLnBrk="1" hangingPunct="1"/>
            <a:endParaRPr lang="en-US" sz="2200">
              <a:solidFill>
                <a:srgbClr val="0000FF"/>
              </a:solidFill>
            </a:endParaRPr>
          </a:p>
          <a:p>
            <a:pPr eaLnBrk="1" hangingPunct="1"/>
            <a:r>
              <a:rPr lang="en-US" sz="2400"/>
              <a:t>Technology</a:t>
            </a:r>
          </a:p>
          <a:p>
            <a:pPr eaLnBrk="1" hangingPunct="1"/>
            <a:r>
              <a:rPr lang="en-US" sz="2200">
                <a:solidFill>
                  <a:srgbClr val="0000FF"/>
                </a:solidFill>
              </a:rPr>
              <a:t>Machinery, tools, IT, job design</a:t>
            </a:r>
          </a:p>
        </p:txBody>
      </p:sp>
    </p:spTree>
    <p:extLst>
      <p:ext uri="{BB962C8B-B14F-4D97-AF65-F5344CB8AC3E}">
        <p14:creationId xmlns:p14="http://schemas.microsoft.com/office/powerpoint/2010/main" val="359865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3486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Systems Theory</a:t>
            </a:r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18435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288925" y="1158875"/>
            <a:ext cx="67214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Organizations are </a:t>
            </a:r>
            <a:r>
              <a:rPr lang="en-US" sz="2400">
                <a:solidFill>
                  <a:srgbClr val="0000FF"/>
                </a:solidFill>
              </a:rPr>
              <a:t>open systems</a:t>
            </a:r>
            <a:r>
              <a:rPr lang="en-US" sz="2400"/>
              <a:t> in active exchange with their environment</a:t>
            </a:r>
          </a:p>
        </p:txBody>
      </p:sp>
      <p:pic>
        <p:nvPicPr>
          <p:cNvPr id="18437" name="Picture 7" descr="david_nadl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609600"/>
            <a:ext cx="145732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 Box 8"/>
          <p:cNvSpPr txBox="1">
            <a:spLocks noChangeArrowheads="1"/>
          </p:cNvSpPr>
          <p:nvPr/>
        </p:nvSpPr>
        <p:spPr bwMode="auto">
          <a:xfrm>
            <a:off x="7042150" y="2376488"/>
            <a:ext cx="1873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David A. Nadler</a:t>
            </a:r>
          </a:p>
        </p:txBody>
      </p:sp>
      <p:sp>
        <p:nvSpPr>
          <p:cNvPr id="18439" name="Text Box 16"/>
          <p:cNvSpPr txBox="1">
            <a:spLocks noChangeArrowheads="1"/>
          </p:cNvSpPr>
          <p:nvPr/>
        </p:nvSpPr>
        <p:spPr bwMode="auto">
          <a:xfrm rot="-5400000">
            <a:off x="-943768" y="4906168"/>
            <a:ext cx="2711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The Congruence Model</a:t>
            </a:r>
          </a:p>
        </p:txBody>
      </p:sp>
      <p:pic>
        <p:nvPicPr>
          <p:cNvPr id="18440" name="Picture 17" descr="Untitled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735263"/>
            <a:ext cx="8001000" cy="404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Line 18"/>
          <p:cNvSpPr>
            <a:spLocks noChangeShapeType="1"/>
          </p:cNvSpPr>
          <p:nvPr/>
        </p:nvSpPr>
        <p:spPr bwMode="auto">
          <a:xfrm>
            <a:off x="4800600" y="4114800"/>
            <a:ext cx="0" cy="12954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442" name="Line 19"/>
          <p:cNvSpPr>
            <a:spLocks noChangeShapeType="1"/>
          </p:cNvSpPr>
          <p:nvPr/>
        </p:nvSpPr>
        <p:spPr bwMode="auto">
          <a:xfrm>
            <a:off x="4191000" y="4724400"/>
            <a:ext cx="12192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443" name="Line 20"/>
          <p:cNvSpPr>
            <a:spLocks noChangeShapeType="1"/>
          </p:cNvSpPr>
          <p:nvPr/>
        </p:nvSpPr>
        <p:spPr bwMode="auto">
          <a:xfrm flipV="1">
            <a:off x="3810000" y="3733800"/>
            <a:ext cx="457200" cy="6096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444" name="Line 21"/>
          <p:cNvSpPr>
            <a:spLocks noChangeShapeType="1"/>
          </p:cNvSpPr>
          <p:nvPr/>
        </p:nvSpPr>
        <p:spPr bwMode="auto">
          <a:xfrm flipV="1">
            <a:off x="5257800" y="5181600"/>
            <a:ext cx="457200" cy="6096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445" name="Line 22"/>
          <p:cNvSpPr>
            <a:spLocks noChangeShapeType="1"/>
          </p:cNvSpPr>
          <p:nvPr/>
        </p:nvSpPr>
        <p:spPr bwMode="auto">
          <a:xfrm flipH="1" flipV="1">
            <a:off x="3886200" y="5181600"/>
            <a:ext cx="457200" cy="457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18446" name="Line 23"/>
          <p:cNvSpPr>
            <a:spLocks noChangeShapeType="1"/>
          </p:cNvSpPr>
          <p:nvPr/>
        </p:nvSpPr>
        <p:spPr bwMode="auto">
          <a:xfrm flipH="1" flipV="1">
            <a:off x="5257800" y="3810000"/>
            <a:ext cx="457200" cy="4572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220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434975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Systems Theory </a:t>
            </a:r>
            <a:r>
              <a:rPr lang="en-US" b="0">
                <a:solidFill>
                  <a:srgbClr val="0000FF"/>
                </a:solidFill>
              </a:rPr>
              <a:t>Contd..</a:t>
            </a:r>
          </a:p>
          <a:p>
            <a:pPr eaLnBrk="1" hangingPunct="1"/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19459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6" descr="eric tris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800" y="914400"/>
            <a:ext cx="16891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7283450" y="3276600"/>
            <a:ext cx="1174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Eric Trist</a:t>
            </a:r>
          </a:p>
        </p:txBody>
      </p:sp>
      <p:sp>
        <p:nvSpPr>
          <p:cNvPr id="19462" name="Text Box 8"/>
          <p:cNvSpPr txBox="1">
            <a:spLocks noChangeArrowheads="1"/>
          </p:cNvSpPr>
          <p:nvPr/>
        </p:nvSpPr>
        <p:spPr bwMode="auto">
          <a:xfrm>
            <a:off x="212725" y="954088"/>
            <a:ext cx="5653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>
                <a:solidFill>
                  <a:srgbClr val="0000FF"/>
                </a:solidFill>
              </a:rPr>
              <a:t>Sociotechnical Systems Theory (STS)</a:t>
            </a:r>
          </a:p>
        </p:txBody>
      </p:sp>
      <p:sp>
        <p:nvSpPr>
          <p:cNvPr id="19463" name="Text Box 9"/>
          <p:cNvSpPr txBox="1">
            <a:spLocks noChangeArrowheads="1"/>
          </p:cNvSpPr>
          <p:nvPr/>
        </p:nvSpPr>
        <p:spPr bwMode="auto">
          <a:xfrm>
            <a:off x="288925" y="1636713"/>
            <a:ext cx="664527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/>
              <a:t>All organizations comprised of two interdependent systems:</a:t>
            </a:r>
          </a:p>
          <a:p>
            <a:pPr eaLnBrk="1" hangingPunct="1"/>
            <a:endParaRPr lang="en-US" sz="1400"/>
          </a:p>
          <a:p>
            <a:pPr eaLnBrk="1" hangingPunct="1">
              <a:buFontTx/>
              <a:buAutoNum type="arabicPeriod"/>
            </a:pPr>
            <a:r>
              <a:rPr lang="en-US" sz="2400"/>
              <a:t> Social system</a:t>
            </a:r>
          </a:p>
          <a:p>
            <a:pPr eaLnBrk="1" hangingPunct="1">
              <a:buFontTx/>
              <a:buAutoNum type="arabicPeriod"/>
            </a:pPr>
            <a:r>
              <a:rPr lang="en-US" sz="2400"/>
              <a:t> Technical system</a:t>
            </a:r>
          </a:p>
          <a:p>
            <a:pPr eaLnBrk="1" hangingPunct="1"/>
            <a:endParaRPr lang="en-US" sz="1000"/>
          </a:p>
        </p:txBody>
      </p:sp>
      <p:sp>
        <p:nvSpPr>
          <p:cNvPr id="19464" name="Rectangle 10"/>
          <p:cNvSpPr>
            <a:spLocks noChangeArrowheads="1"/>
          </p:cNvSpPr>
          <p:nvPr/>
        </p:nvSpPr>
        <p:spPr bwMode="auto">
          <a:xfrm>
            <a:off x="533400" y="3810000"/>
            <a:ext cx="83820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/>
              <a:t>To achieve high productivity and employee satisfaction, organizations must optimize both systems.</a:t>
            </a:r>
          </a:p>
          <a:p>
            <a:endParaRPr lang="en-US" sz="2400"/>
          </a:p>
          <a:p>
            <a:r>
              <a:rPr lang="en-US" sz="2400"/>
              <a:t>Changes in one system affect the other system.</a:t>
            </a:r>
          </a:p>
        </p:txBody>
      </p:sp>
      <p:grpSp>
        <p:nvGrpSpPr>
          <p:cNvPr id="19465" name="Group 13"/>
          <p:cNvGrpSpPr>
            <a:grpSpLocks/>
          </p:cNvGrpSpPr>
          <p:nvPr/>
        </p:nvGrpSpPr>
        <p:grpSpPr bwMode="auto">
          <a:xfrm>
            <a:off x="304800" y="3886200"/>
            <a:ext cx="249238" cy="265113"/>
            <a:chOff x="249" y="759"/>
            <a:chExt cx="157" cy="167"/>
          </a:xfrm>
        </p:grpSpPr>
        <p:sp>
          <p:nvSpPr>
            <p:cNvPr id="19469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9470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19466" name="Group 13"/>
          <p:cNvGrpSpPr>
            <a:grpSpLocks/>
          </p:cNvGrpSpPr>
          <p:nvPr/>
        </p:nvGrpSpPr>
        <p:grpSpPr bwMode="auto">
          <a:xfrm>
            <a:off x="304800" y="5029200"/>
            <a:ext cx="249238" cy="265113"/>
            <a:chOff x="249" y="759"/>
            <a:chExt cx="157" cy="167"/>
          </a:xfrm>
        </p:grpSpPr>
        <p:sp>
          <p:nvSpPr>
            <p:cNvPr id="19467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19468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112775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62626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Participation &amp; Empowerment</a:t>
            </a:r>
            <a:endParaRPr lang="en-US" b="0">
              <a:solidFill>
                <a:srgbClr val="0000FF"/>
              </a:solidFill>
            </a:endParaRPr>
          </a:p>
          <a:p>
            <a:pPr eaLnBrk="1" hangingPunct="1"/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20483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304800" y="1241425"/>
            <a:ext cx="8702675" cy="44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2400"/>
              <a:t>Participation in OD programs is not restricted to elites or top people; it is extended broadly throughout the organization.</a:t>
            </a:r>
          </a:p>
          <a:p>
            <a:pPr algn="just" eaLnBrk="1" hangingPunct="1"/>
            <a:endParaRPr lang="en-US" sz="2400"/>
          </a:p>
          <a:p>
            <a:pPr algn="just" eaLnBrk="1" hangingPunct="1"/>
            <a:r>
              <a:rPr lang="en-US" sz="2400"/>
              <a:t>Increased participation and empowerment have always been central goals and fundamental values of OD.</a:t>
            </a:r>
          </a:p>
          <a:p>
            <a:pPr algn="just" eaLnBrk="1" hangingPunct="1"/>
            <a:endParaRPr lang="en-US" sz="2400"/>
          </a:p>
          <a:p>
            <a:pPr algn="just" eaLnBrk="1" hangingPunct="1"/>
            <a:r>
              <a:rPr lang="en-US" sz="2400"/>
              <a:t>Participation enhances empowerment and empowerment in turn enhances performance.</a:t>
            </a:r>
          </a:p>
          <a:p>
            <a:pPr algn="just" eaLnBrk="1" hangingPunct="1"/>
            <a:endParaRPr lang="en-US" sz="2400"/>
          </a:p>
          <a:p>
            <a:pPr algn="just" eaLnBrk="1" hangingPunct="1"/>
            <a:r>
              <a:rPr lang="en-US" sz="2400"/>
              <a:t>Empowerment is the key to getting people to want to </a:t>
            </a:r>
            <a:r>
              <a:rPr lang="en-US" sz="2400">
                <a:solidFill>
                  <a:srgbClr val="0000FF"/>
                </a:solidFill>
              </a:rPr>
              <a:t>participate in change</a:t>
            </a:r>
            <a:r>
              <a:rPr lang="en-US" sz="2400"/>
              <a:t>.</a:t>
            </a:r>
          </a:p>
        </p:txBody>
      </p:sp>
      <p:grpSp>
        <p:nvGrpSpPr>
          <p:cNvPr id="20485" name="Group 13"/>
          <p:cNvGrpSpPr>
            <a:grpSpLocks/>
          </p:cNvGrpSpPr>
          <p:nvPr/>
        </p:nvGrpSpPr>
        <p:grpSpPr bwMode="auto">
          <a:xfrm>
            <a:off x="76200" y="1325563"/>
            <a:ext cx="249238" cy="265112"/>
            <a:chOff x="249" y="759"/>
            <a:chExt cx="157" cy="167"/>
          </a:xfrm>
        </p:grpSpPr>
        <p:sp>
          <p:nvSpPr>
            <p:cNvPr id="20495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496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20486" name="Group 13"/>
          <p:cNvGrpSpPr>
            <a:grpSpLocks/>
          </p:cNvGrpSpPr>
          <p:nvPr/>
        </p:nvGrpSpPr>
        <p:grpSpPr bwMode="auto">
          <a:xfrm>
            <a:off x="90488" y="4999038"/>
            <a:ext cx="249237" cy="265112"/>
            <a:chOff x="249" y="759"/>
            <a:chExt cx="157" cy="167"/>
          </a:xfrm>
        </p:grpSpPr>
        <p:sp>
          <p:nvSpPr>
            <p:cNvPr id="20493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494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20487" name="Group 13"/>
          <p:cNvGrpSpPr>
            <a:grpSpLocks/>
          </p:cNvGrpSpPr>
          <p:nvPr/>
        </p:nvGrpSpPr>
        <p:grpSpPr bwMode="auto">
          <a:xfrm>
            <a:off x="92075" y="3886200"/>
            <a:ext cx="249238" cy="265113"/>
            <a:chOff x="249" y="759"/>
            <a:chExt cx="157" cy="167"/>
          </a:xfrm>
        </p:grpSpPr>
        <p:sp>
          <p:nvSpPr>
            <p:cNvPr id="20491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492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20488" name="Group 13"/>
          <p:cNvGrpSpPr>
            <a:grpSpLocks/>
          </p:cNvGrpSpPr>
          <p:nvPr/>
        </p:nvGrpSpPr>
        <p:grpSpPr bwMode="auto">
          <a:xfrm>
            <a:off x="76200" y="2803525"/>
            <a:ext cx="249238" cy="265113"/>
            <a:chOff x="249" y="759"/>
            <a:chExt cx="157" cy="167"/>
          </a:xfrm>
        </p:grpSpPr>
        <p:sp>
          <p:nvSpPr>
            <p:cNvPr id="20489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0490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278295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42037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Teams &amp; Teamwork</a:t>
            </a:r>
            <a:endParaRPr lang="en-US" b="0">
              <a:solidFill>
                <a:srgbClr val="0000FF"/>
              </a:solidFill>
            </a:endParaRPr>
          </a:p>
          <a:p>
            <a:pPr eaLnBrk="1" hangingPunct="1"/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21507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304800" y="838200"/>
            <a:ext cx="5943600" cy="572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2400"/>
              <a:t>Many tasks are so complex that they cannot be performed by individuals; people must work together to accomplish them.</a:t>
            </a:r>
          </a:p>
          <a:p>
            <a:pPr algn="just" eaLnBrk="1" hangingPunct="1"/>
            <a:endParaRPr lang="en-US" sz="1000"/>
          </a:p>
          <a:p>
            <a:pPr algn="just" eaLnBrk="1" hangingPunct="1"/>
            <a:r>
              <a:rPr lang="en-US" sz="2400"/>
              <a:t>Putting those empowered individuals into teams creates extraordinary effects on performance.</a:t>
            </a:r>
          </a:p>
          <a:p>
            <a:pPr algn="just" eaLnBrk="1" hangingPunct="1"/>
            <a:endParaRPr lang="en-US" sz="1000"/>
          </a:p>
          <a:p>
            <a:pPr algn="just" eaLnBrk="1" hangingPunct="1"/>
            <a:r>
              <a:rPr lang="en-US" sz="2400"/>
              <a:t>Teams create synergy i.e. sum of efforts of team is far greater than sum of individual efforts.</a:t>
            </a:r>
          </a:p>
          <a:p>
            <a:pPr algn="just" eaLnBrk="1" hangingPunct="1"/>
            <a:endParaRPr lang="en-US" sz="1000"/>
          </a:p>
          <a:p>
            <a:pPr algn="just" eaLnBrk="1" hangingPunct="1"/>
            <a:r>
              <a:rPr lang="en-US" sz="2400"/>
              <a:t>A number of OD interventions are specifically designed to improve team performance. Examples – team building, quality circles etc.</a:t>
            </a:r>
          </a:p>
        </p:txBody>
      </p:sp>
      <p:grpSp>
        <p:nvGrpSpPr>
          <p:cNvPr id="21509" name="Group 13"/>
          <p:cNvGrpSpPr>
            <a:grpSpLocks/>
          </p:cNvGrpSpPr>
          <p:nvPr/>
        </p:nvGrpSpPr>
        <p:grpSpPr bwMode="auto">
          <a:xfrm>
            <a:off x="131763" y="914400"/>
            <a:ext cx="249237" cy="265113"/>
            <a:chOff x="249" y="759"/>
            <a:chExt cx="157" cy="167"/>
          </a:xfrm>
        </p:grpSpPr>
        <p:sp>
          <p:nvSpPr>
            <p:cNvPr id="21520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1521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21510" name="Group 13"/>
          <p:cNvGrpSpPr>
            <a:grpSpLocks/>
          </p:cNvGrpSpPr>
          <p:nvPr/>
        </p:nvGrpSpPr>
        <p:grpSpPr bwMode="auto">
          <a:xfrm>
            <a:off x="131763" y="2554288"/>
            <a:ext cx="249237" cy="265112"/>
            <a:chOff x="249" y="759"/>
            <a:chExt cx="157" cy="167"/>
          </a:xfrm>
        </p:grpSpPr>
        <p:sp>
          <p:nvSpPr>
            <p:cNvPr id="21518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1519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21511" name="Group 13"/>
          <p:cNvGrpSpPr>
            <a:grpSpLocks/>
          </p:cNvGrpSpPr>
          <p:nvPr/>
        </p:nvGrpSpPr>
        <p:grpSpPr bwMode="auto">
          <a:xfrm>
            <a:off x="131763" y="5029200"/>
            <a:ext cx="249237" cy="265113"/>
            <a:chOff x="249" y="759"/>
            <a:chExt cx="157" cy="167"/>
          </a:xfrm>
        </p:grpSpPr>
        <p:sp>
          <p:nvSpPr>
            <p:cNvPr id="21516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1517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21512" name="Group 13"/>
          <p:cNvGrpSpPr>
            <a:grpSpLocks/>
          </p:cNvGrpSpPr>
          <p:nvPr/>
        </p:nvGrpSpPr>
        <p:grpSpPr bwMode="auto">
          <a:xfrm>
            <a:off x="131763" y="3810000"/>
            <a:ext cx="249237" cy="265113"/>
            <a:chOff x="249" y="759"/>
            <a:chExt cx="157" cy="167"/>
          </a:xfrm>
        </p:grpSpPr>
        <p:sp>
          <p:nvSpPr>
            <p:cNvPr id="21514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1515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6400800" y="914400"/>
            <a:ext cx="2590800" cy="5154613"/>
          </a:xfrm>
          <a:prstGeom prst="rect">
            <a:avLst/>
          </a:prstGeom>
          <a:solidFill>
            <a:srgbClr val="FFFFCC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Characteristics of successful teams</a:t>
            </a:r>
          </a:p>
          <a:p>
            <a:pPr>
              <a:defRPr/>
            </a:pPr>
            <a:endParaRPr lang="en-US" sz="800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en-US" sz="1500" i="1" dirty="0"/>
              <a:t>clear, elevating goal</a:t>
            </a:r>
          </a:p>
          <a:p>
            <a:pPr marL="342900" indent="-342900">
              <a:buFontTx/>
              <a:buAutoNum type="arabicPeriod"/>
              <a:defRPr/>
            </a:pPr>
            <a:endParaRPr lang="en-US" sz="1500" i="1" dirty="0"/>
          </a:p>
          <a:p>
            <a:pPr marL="342900" indent="-342900">
              <a:buFontTx/>
              <a:buAutoNum type="arabicPeriod"/>
              <a:defRPr/>
            </a:pPr>
            <a:r>
              <a:rPr lang="en-US" sz="1500" i="1" dirty="0"/>
              <a:t>result driven structure</a:t>
            </a:r>
          </a:p>
          <a:p>
            <a:pPr marL="342900" indent="-342900">
              <a:buFontTx/>
              <a:buAutoNum type="arabicPeriod"/>
              <a:defRPr/>
            </a:pPr>
            <a:endParaRPr lang="en-US" sz="1500" i="1" dirty="0"/>
          </a:p>
          <a:p>
            <a:pPr marL="342900" indent="-342900">
              <a:buFontTx/>
              <a:buAutoNum type="arabicPeriod"/>
              <a:defRPr/>
            </a:pPr>
            <a:r>
              <a:rPr lang="en-US" sz="1500" i="1" dirty="0"/>
              <a:t>competent members</a:t>
            </a:r>
          </a:p>
          <a:p>
            <a:pPr marL="342900" indent="-342900">
              <a:buFontTx/>
              <a:buAutoNum type="arabicPeriod"/>
              <a:defRPr/>
            </a:pPr>
            <a:endParaRPr lang="en-US" sz="1500" i="1" dirty="0"/>
          </a:p>
          <a:p>
            <a:pPr marL="342900" indent="-342900">
              <a:buFontTx/>
              <a:buAutoNum type="arabicPeriod"/>
              <a:defRPr/>
            </a:pPr>
            <a:r>
              <a:rPr lang="en-US" sz="1500" i="1" dirty="0"/>
              <a:t>unified commitment</a:t>
            </a:r>
          </a:p>
          <a:p>
            <a:pPr marL="342900" indent="-342900">
              <a:buFontTx/>
              <a:buAutoNum type="arabicPeriod"/>
              <a:defRPr/>
            </a:pPr>
            <a:endParaRPr lang="en-US" sz="1500" i="1" dirty="0"/>
          </a:p>
          <a:p>
            <a:pPr marL="342900" indent="-342900">
              <a:buFontTx/>
              <a:buAutoNum type="arabicPeriod"/>
              <a:defRPr/>
            </a:pPr>
            <a:r>
              <a:rPr lang="en-US" sz="1500" i="1" dirty="0"/>
              <a:t>collaborative climate</a:t>
            </a:r>
          </a:p>
          <a:p>
            <a:pPr marL="342900" indent="-342900">
              <a:buFontTx/>
              <a:buAutoNum type="arabicPeriod"/>
              <a:defRPr/>
            </a:pPr>
            <a:endParaRPr lang="en-US" sz="1500" i="1" dirty="0"/>
          </a:p>
          <a:p>
            <a:pPr marL="342900" indent="-342900">
              <a:buFontTx/>
              <a:buAutoNum type="arabicPeriod"/>
              <a:defRPr/>
            </a:pPr>
            <a:r>
              <a:rPr lang="en-US" sz="1500" i="1" dirty="0"/>
              <a:t>standards of excellence</a:t>
            </a:r>
          </a:p>
          <a:p>
            <a:pPr marL="342900" indent="-342900">
              <a:buFontTx/>
              <a:buAutoNum type="arabicPeriod"/>
              <a:defRPr/>
            </a:pPr>
            <a:endParaRPr lang="en-US" sz="1500" i="1" dirty="0"/>
          </a:p>
          <a:p>
            <a:pPr marL="342900" indent="-342900">
              <a:buFontTx/>
              <a:buAutoNum type="arabicPeriod"/>
              <a:defRPr/>
            </a:pPr>
            <a:r>
              <a:rPr lang="en-US" sz="1500" i="1" dirty="0"/>
              <a:t>external support and recognition</a:t>
            </a:r>
          </a:p>
          <a:p>
            <a:pPr marL="342900" indent="-342900">
              <a:buFontTx/>
              <a:buAutoNum type="arabicPeriod"/>
              <a:defRPr/>
            </a:pPr>
            <a:endParaRPr lang="en-US" sz="1500" i="1" dirty="0"/>
          </a:p>
          <a:p>
            <a:pPr marL="342900" indent="-342900">
              <a:buFontTx/>
              <a:buAutoNum type="arabicPeriod"/>
              <a:defRPr/>
            </a:pPr>
            <a:r>
              <a:rPr lang="en-US" sz="1500" i="1" dirty="0"/>
              <a:t>principled leadership</a:t>
            </a:r>
          </a:p>
          <a:p>
            <a:pPr marL="342900" indent="-342900">
              <a:buFontTx/>
              <a:buAutoNum type="arabicPeriod"/>
              <a:defRPr/>
            </a:pPr>
            <a:endParaRPr lang="en-US" sz="1500" dirty="0"/>
          </a:p>
          <a:p>
            <a:pPr marL="342900" indent="-342900" algn="r">
              <a:defRPr/>
            </a:pPr>
            <a:r>
              <a:rPr lang="en-US" sz="1500" dirty="0">
                <a:solidFill>
                  <a:srgbClr val="0000FF"/>
                </a:solidFill>
              </a:rPr>
              <a:t>…..Larson &amp; </a:t>
            </a:r>
            <a:r>
              <a:rPr lang="en-US" sz="1500" dirty="0" err="1">
                <a:solidFill>
                  <a:srgbClr val="0000FF"/>
                </a:solidFill>
              </a:rPr>
              <a:t>LaFasto</a:t>
            </a:r>
            <a:endParaRPr lang="en-US" sz="15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16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352927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60798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58785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Parallel Learning Structures</a:t>
            </a:r>
            <a:endParaRPr lang="en-US" b="0">
              <a:solidFill>
                <a:srgbClr val="0000FF"/>
              </a:solidFill>
            </a:endParaRPr>
          </a:p>
          <a:p>
            <a:pPr eaLnBrk="1" hangingPunct="1"/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22531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381000" y="838200"/>
            <a:ext cx="8534400" cy="289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2000"/>
              <a:t>A parallel learning structure consists of a steering  committee and a number of working groups</a:t>
            </a:r>
            <a:r>
              <a:rPr lang="en-US" sz="2000">
                <a:solidFill>
                  <a:srgbClr val="0000FF"/>
                </a:solidFill>
              </a:rPr>
              <a:t>*</a:t>
            </a:r>
            <a:r>
              <a:rPr lang="en-US" sz="2000"/>
              <a:t> that study what changes are needed, make recommendations of improvements, and monitor the change efforts.</a:t>
            </a:r>
          </a:p>
          <a:p>
            <a:pPr algn="just" eaLnBrk="1" hangingPunct="1"/>
            <a:endParaRPr lang="en-US" sz="1000"/>
          </a:p>
          <a:p>
            <a:pPr algn="just" eaLnBrk="1" hangingPunct="1"/>
            <a:r>
              <a:rPr lang="en-US" sz="2000"/>
              <a:t>(</a:t>
            </a:r>
            <a:r>
              <a:rPr lang="en-US" sz="2000">
                <a:solidFill>
                  <a:srgbClr val="0000FF"/>
                </a:solidFill>
              </a:rPr>
              <a:t>*</a:t>
            </a:r>
            <a:r>
              <a:rPr lang="en-US" sz="2000"/>
              <a:t> Idea groups, action groups, implementation groups etc.)</a:t>
            </a:r>
          </a:p>
          <a:p>
            <a:pPr algn="just" eaLnBrk="1" hangingPunct="1"/>
            <a:endParaRPr lang="en-US"/>
          </a:p>
          <a:p>
            <a:pPr algn="just" eaLnBrk="1" hangingPunct="1"/>
            <a:r>
              <a:rPr lang="en-US" sz="2000"/>
              <a:t>One or more top executive should be part of steering committee</a:t>
            </a:r>
          </a:p>
          <a:p>
            <a:pPr algn="just" eaLnBrk="1" hangingPunct="1"/>
            <a:endParaRPr lang="en-US"/>
          </a:p>
          <a:p>
            <a:pPr algn="just" eaLnBrk="1" hangingPunct="1"/>
            <a:r>
              <a:rPr lang="en-US"/>
              <a:t>Representatives from all parts of the organization</a:t>
            </a:r>
          </a:p>
        </p:txBody>
      </p:sp>
      <p:grpSp>
        <p:nvGrpSpPr>
          <p:cNvPr id="22533" name="Group 13"/>
          <p:cNvGrpSpPr>
            <a:grpSpLocks/>
          </p:cNvGrpSpPr>
          <p:nvPr/>
        </p:nvGrpSpPr>
        <p:grpSpPr bwMode="auto">
          <a:xfrm>
            <a:off x="131763" y="914400"/>
            <a:ext cx="249237" cy="265113"/>
            <a:chOff x="249" y="759"/>
            <a:chExt cx="157" cy="167"/>
          </a:xfrm>
        </p:grpSpPr>
        <p:sp>
          <p:nvSpPr>
            <p:cNvPr id="22544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2545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22534" name="Group 13"/>
          <p:cNvGrpSpPr>
            <a:grpSpLocks/>
          </p:cNvGrpSpPr>
          <p:nvPr/>
        </p:nvGrpSpPr>
        <p:grpSpPr bwMode="auto">
          <a:xfrm>
            <a:off x="131763" y="2859088"/>
            <a:ext cx="249237" cy="265112"/>
            <a:chOff x="249" y="759"/>
            <a:chExt cx="157" cy="167"/>
          </a:xfrm>
        </p:grpSpPr>
        <p:sp>
          <p:nvSpPr>
            <p:cNvPr id="22542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2543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22535" name="Group 13"/>
          <p:cNvGrpSpPr>
            <a:grpSpLocks/>
          </p:cNvGrpSpPr>
          <p:nvPr/>
        </p:nvGrpSpPr>
        <p:grpSpPr bwMode="auto">
          <a:xfrm>
            <a:off x="131763" y="3429000"/>
            <a:ext cx="249237" cy="265113"/>
            <a:chOff x="249" y="759"/>
            <a:chExt cx="157" cy="167"/>
          </a:xfrm>
        </p:grpSpPr>
        <p:sp>
          <p:nvSpPr>
            <p:cNvPr id="22540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2541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22547" name="Group 19"/>
          <p:cNvGrpSpPr>
            <a:grpSpLocks/>
          </p:cNvGrpSpPr>
          <p:nvPr/>
        </p:nvGrpSpPr>
        <p:grpSpPr bwMode="auto">
          <a:xfrm>
            <a:off x="609600" y="4114800"/>
            <a:ext cx="7924800" cy="1860550"/>
            <a:chOff x="384" y="2592"/>
            <a:chExt cx="4992" cy="1172"/>
          </a:xfrm>
        </p:grpSpPr>
        <p:sp>
          <p:nvSpPr>
            <p:cNvPr id="17" name="TextBox 16"/>
            <p:cNvSpPr txBox="1"/>
            <p:nvPr/>
          </p:nvSpPr>
          <p:spPr>
            <a:xfrm>
              <a:off x="384" y="2592"/>
              <a:ext cx="4992" cy="1172"/>
            </a:xfrm>
            <a:prstGeom prst="rect">
              <a:avLst/>
            </a:prstGeom>
            <a:solidFill>
              <a:srgbClr val="FFFFCC"/>
            </a:solidFill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628650" indent="-5143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/>
                <a:t>In large bureaucratic  organizations :</a:t>
              </a:r>
            </a:p>
            <a:p>
              <a:pPr eaLnBrk="1" hangingPunct="1"/>
              <a:endParaRPr lang="en-US" sz="800"/>
            </a:p>
            <a:p>
              <a:pPr lvl="1" eaLnBrk="1" hangingPunct="1">
                <a:buFont typeface="Arial" charset="0"/>
                <a:buAutoNum type="arabicPeriod"/>
              </a:pPr>
              <a:r>
                <a:rPr lang="en-US" sz="2000"/>
                <a:t>High forces of inertia</a:t>
              </a:r>
            </a:p>
            <a:p>
              <a:pPr lvl="1" eaLnBrk="1" hangingPunct="1">
                <a:buFont typeface="Arial" charset="0"/>
                <a:buAutoNum type="arabicPeriod"/>
              </a:pPr>
              <a:r>
                <a:rPr lang="en-US" sz="2000"/>
                <a:t>Hierarchical communication pattern</a:t>
              </a:r>
            </a:p>
            <a:p>
              <a:pPr lvl="1" eaLnBrk="1" hangingPunct="1">
                <a:buFont typeface="Arial" charset="0"/>
                <a:buAutoNum type="arabicPeriod"/>
              </a:pPr>
              <a:r>
                <a:rPr lang="en-US" sz="2000"/>
                <a:t>Standard ways of addressing problems</a:t>
              </a:r>
            </a:p>
            <a:p>
              <a:pPr lvl="1" eaLnBrk="1" hangingPunct="1"/>
              <a:endParaRPr lang="en-US" sz="800"/>
            </a:p>
            <a:p>
              <a:pPr lvl="1" eaLnBrk="1" hangingPunct="1"/>
              <a:r>
                <a:rPr lang="en-US" sz="1900"/>
                <a:t>Here parallel learning structures are best way to initiate change</a:t>
              </a:r>
              <a:r>
                <a:rPr lang="en-US" sz="2000"/>
                <a:t> </a:t>
              </a:r>
            </a:p>
          </p:txBody>
        </p:sp>
        <p:sp>
          <p:nvSpPr>
            <p:cNvPr id="22538" name="Right Brace 17"/>
            <p:cNvSpPr>
              <a:spLocks/>
            </p:cNvSpPr>
            <p:nvPr/>
          </p:nvSpPr>
          <p:spPr bwMode="auto">
            <a:xfrm>
              <a:off x="3888" y="2928"/>
              <a:ext cx="206" cy="480"/>
            </a:xfrm>
            <a:prstGeom prst="rightBrace">
              <a:avLst>
                <a:gd name="adj1" fmla="val 7767"/>
                <a:gd name="adj2" fmla="val 50000"/>
              </a:avLst>
            </a:prstGeom>
            <a:noFill/>
            <a:ln w="9525" algn="ctr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pt-PT" sz="2000"/>
            </a:p>
          </p:txBody>
        </p:sp>
        <p:sp>
          <p:nvSpPr>
            <p:cNvPr id="22539" name="TextBox 18"/>
            <p:cNvSpPr txBox="1">
              <a:spLocks noChangeArrowheads="1"/>
            </p:cNvSpPr>
            <p:nvPr/>
          </p:nvSpPr>
          <p:spPr bwMode="auto">
            <a:xfrm>
              <a:off x="3984" y="2630"/>
              <a:ext cx="1104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>
                  <a:solidFill>
                    <a:srgbClr val="0000FF"/>
                  </a:solidFill>
                </a:rPr>
                <a:t>Inhibit :</a:t>
              </a:r>
              <a:r>
                <a:rPr lang="en-US" sz="2000"/>
                <a:t/>
              </a:r>
              <a:br>
                <a:rPr lang="en-US" sz="2000"/>
              </a:br>
              <a:r>
                <a:rPr lang="en-US" sz="2000"/>
                <a:t>   learning</a:t>
              </a:r>
            </a:p>
            <a:p>
              <a:pPr eaLnBrk="1" hangingPunct="1"/>
              <a:r>
                <a:rPr lang="en-US" sz="2000"/>
                <a:t>   Innovation</a:t>
              </a:r>
            </a:p>
            <a:p>
              <a:pPr eaLnBrk="1" hangingPunct="1"/>
              <a:r>
                <a:rPr lang="en-US" sz="2000"/>
                <a:t>   Change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972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76200" y="76200"/>
            <a:ext cx="91106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Normative-Reeducative Strategy of Change</a:t>
            </a:r>
            <a:endParaRPr lang="en-US" b="0">
              <a:solidFill>
                <a:srgbClr val="0000FF"/>
              </a:solidFill>
            </a:endParaRPr>
          </a:p>
          <a:p>
            <a:pPr eaLnBrk="1" hangingPunct="1"/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23555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381000" y="1239838"/>
            <a:ext cx="8305800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2000"/>
              <a:t>Norms form the basis for behavior, and change comes through reeducation in which old norms are discarded and replaced by new ones.</a:t>
            </a:r>
          </a:p>
          <a:p>
            <a:pPr algn="just" eaLnBrk="1" hangingPunct="1"/>
            <a:endParaRPr lang="en-US" sz="2000"/>
          </a:p>
          <a:p>
            <a:pPr algn="just" eaLnBrk="1" hangingPunct="1"/>
            <a:r>
              <a:rPr lang="en-US" sz="2000"/>
              <a:t>Changes in normative orientations involve changes in:</a:t>
            </a:r>
          </a:p>
          <a:p>
            <a:pPr algn="just" eaLnBrk="1" hangingPunct="1">
              <a:buFont typeface="Arial" charset="0"/>
              <a:buChar char="•"/>
            </a:pPr>
            <a:r>
              <a:rPr lang="en-US" sz="2000"/>
              <a:t>   Attitudes</a:t>
            </a:r>
          </a:p>
          <a:p>
            <a:pPr algn="just" eaLnBrk="1" hangingPunct="1">
              <a:buFont typeface="Arial" charset="0"/>
              <a:buChar char="•"/>
            </a:pPr>
            <a:r>
              <a:rPr lang="en-US" sz="2000"/>
              <a:t>   Values</a:t>
            </a:r>
          </a:p>
          <a:p>
            <a:pPr algn="just" eaLnBrk="1" hangingPunct="1">
              <a:buFont typeface="Arial" charset="0"/>
              <a:buChar char="•"/>
            </a:pPr>
            <a:r>
              <a:rPr lang="en-US" sz="2000"/>
              <a:t>   Skills</a:t>
            </a:r>
          </a:p>
          <a:p>
            <a:pPr algn="just" eaLnBrk="1" hangingPunct="1">
              <a:buFont typeface="Arial" charset="0"/>
              <a:buChar char="•"/>
            </a:pPr>
            <a:r>
              <a:rPr lang="en-US" sz="2000"/>
              <a:t>   Relationships</a:t>
            </a:r>
          </a:p>
          <a:p>
            <a:pPr algn="just" eaLnBrk="1" hangingPunct="1">
              <a:buFont typeface="Arial" charset="0"/>
              <a:buChar char="•"/>
            </a:pPr>
            <a:endParaRPr lang="en-US" sz="2000"/>
          </a:p>
          <a:p>
            <a:pPr algn="just" eaLnBrk="1" hangingPunct="1"/>
            <a:r>
              <a:rPr lang="en-US" sz="2000"/>
              <a:t>Norms can be best changed by focusing on the group, not the individual.</a:t>
            </a:r>
          </a:p>
          <a:p>
            <a:pPr algn="just" eaLnBrk="1" hangingPunct="1"/>
            <a:endParaRPr lang="en-US" sz="2000"/>
          </a:p>
        </p:txBody>
      </p:sp>
      <p:grpSp>
        <p:nvGrpSpPr>
          <p:cNvPr id="23557" name="Group 13"/>
          <p:cNvGrpSpPr>
            <a:grpSpLocks/>
          </p:cNvGrpSpPr>
          <p:nvPr/>
        </p:nvGrpSpPr>
        <p:grpSpPr bwMode="auto">
          <a:xfrm>
            <a:off x="152400" y="1316038"/>
            <a:ext cx="249238" cy="265112"/>
            <a:chOff x="249" y="759"/>
            <a:chExt cx="157" cy="167"/>
          </a:xfrm>
        </p:grpSpPr>
        <p:sp>
          <p:nvSpPr>
            <p:cNvPr id="23564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3565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23558" name="Group 13"/>
          <p:cNvGrpSpPr>
            <a:grpSpLocks/>
          </p:cNvGrpSpPr>
          <p:nvPr/>
        </p:nvGrpSpPr>
        <p:grpSpPr bwMode="auto">
          <a:xfrm>
            <a:off x="152400" y="2535238"/>
            <a:ext cx="249238" cy="265112"/>
            <a:chOff x="249" y="759"/>
            <a:chExt cx="157" cy="167"/>
          </a:xfrm>
        </p:grpSpPr>
        <p:sp>
          <p:nvSpPr>
            <p:cNvPr id="23562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3563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grpSp>
        <p:nvGrpSpPr>
          <p:cNvPr id="23559" name="Group 13"/>
          <p:cNvGrpSpPr>
            <a:grpSpLocks/>
          </p:cNvGrpSpPr>
          <p:nvPr/>
        </p:nvGrpSpPr>
        <p:grpSpPr bwMode="auto">
          <a:xfrm>
            <a:off x="152400" y="4327525"/>
            <a:ext cx="249238" cy="265113"/>
            <a:chOff x="249" y="759"/>
            <a:chExt cx="157" cy="167"/>
          </a:xfrm>
        </p:grpSpPr>
        <p:sp>
          <p:nvSpPr>
            <p:cNvPr id="23560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3561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21682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19"/>
          <p:cNvSpPr>
            <a:spLocks noChangeArrowheads="1"/>
          </p:cNvSpPr>
          <p:nvPr/>
        </p:nvSpPr>
        <p:spPr bwMode="auto">
          <a:xfrm rot="13500000" flipV="1">
            <a:off x="5688013" y="5337175"/>
            <a:ext cx="1233487" cy="220663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1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99CC00"/>
              </a:gs>
              <a:gs pos="50000">
                <a:srgbClr val="475E00"/>
              </a:gs>
              <a:gs pos="100000">
                <a:srgbClr val="99CC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4579" name="AutoShape 19"/>
          <p:cNvSpPr>
            <a:spLocks noChangeArrowheads="1"/>
          </p:cNvSpPr>
          <p:nvPr/>
        </p:nvSpPr>
        <p:spPr bwMode="auto">
          <a:xfrm rot="18900000" flipV="1">
            <a:off x="1839913" y="5327650"/>
            <a:ext cx="1233487" cy="220663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1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99CC00"/>
              </a:gs>
              <a:gs pos="50000">
                <a:srgbClr val="475E00"/>
              </a:gs>
              <a:gs pos="100000">
                <a:srgbClr val="99CC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4580" name="AutoShape 19"/>
          <p:cNvSpPr>
            <a:spLocks noChangeArrowheads="1"/>
          </p:cNvSpPr>
          <p:nvPr/>
        </p:nvSpPr>
        <p:spPr bwMode="auto">
          <a:xfrm rot="8100000" flipV="1">
            <a:off x="5668963" y="4298950"/>
            <a:ext cx="1233487" cy="220663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1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99CC00"/>
              </a:gs>
              <a:gs pos="50000">
                <a:srgbClr val="475E00"/>
              </a:gs>
              <a:gs pos="100000">
                <a:srgbClr val="99CC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4581" name="AutoShape 19"/>
          <p:cNvSpPr>
            <a:spLocks noChangeArrowheads="1"/>
          </p:cNvSpPr>
          <p:nvPr/>
        </p:nvSpPr>
        <p:spPr bwMode="auto">
          <a:xfrm rot="2792678" flipV="1">
            <a:off x="1858963" y="4298950"/>
            <a:ext cx="1233487" cy="220663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1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rgbClr val="99CC00"/>
              </a:gs>
              <a:gs pos="50000">
                <a:srgbClr val="475E00"/>
              </a:gs>
              <a:gs pos="100000">
                <a:srgbClr val="99CC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PT"/>
          </a:p>
        </p:txBody>
      </p:sp>
      <p:sp>
        <p:nvSpPr>
          <p:cNvPr id="24582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58023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Applied Behavioral Science</a:t>
            </a:r>
            <a:endParaRPr lang="en-US" b="0">
              <a:solidFill>
                <a:srgbClr val="0000FF"/>
              </a:solidFill>
            </a:endParaRPr>
          </a:p>
          <a:p>
            <a:pPr eaLnBrk="1" hangingPunct="1"/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24583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TextBox 5"/>
          <p:cNvSpPr txBox="1">
            <a:spLocks noChangeArrowheads="1"/>
          </p:cNvSpPr>
          <p:nvPr/>
        </p:nvSpPr>
        <p:spPr bwMode="auto">
          <a:xfrm>
            <a:off x="390525" y="838200"/>
            <a:ext cx="5324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/>
              <a:t>OD is an application of behavioral science</a:t>
            </a:r>
          </a:p>
        </p:txBody>
      </p:sp>
      <p:sp>
        <p:nvSpPr>
          <p:cNvPr id="24585" name="TextBox 6"/>
          <p:cNvSpPr txBox="1">
            <a:spLocks noChangeArrowheads="1"/>
          </p:cNvSpPr>
          <p:nvPr/>
        </p:nvSpPr>
        <p:spPr bwMode="auto">
          <a:xfrm>
            <a:off x="685800" y="1331913"/>
            <a:ext cx="7058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/>
              <a:t>Pure/ Basic Science 			Applied Science</a:t>
            </a:r>
          </a:p>
          <a:p>
            <a:pPr eaLnBrk="1" hangingPunct="1"/>
            <a:r>
              <a:rPr lang="en-US" i="1">
                <a:solidFill>
                  <a:srgbClr val="0000FF"/>
                </a:solidFill>
              </a:rPr>
              <a:t>Generating knowledge</a:t>
            </a:r>
            <a:r>
              <a:rPr lang="en-US" i="1"/>
              <a:t>	       		</a:t>
            </a:r>
            <a:r>
              <a:rPr lang="en-US" i="1">
                <a:solidFill>
                  <a:srgbClr val="0000FF"/>
                </a:solidFill>
              </a:rPr>
              <a:t>Knowledge to Solve </a:t>
            </a:r>
            <a:br>
              <a:rPr lang="en-US" i="1">
                <a:solidFill>
                  <a:srgbClr val="0000FF"/>
                </a:solidFill>
              </a:rPr>
            </a:br>
            <a:r>
              <a:rPr lang="en-US" i="1">
                <a:solidFill>
                  <a:srgbClr val="0000FF"/>
                </a:solidFill>
              </a:rPr>
              <a:t>					practical problems</a:t>
            </a:r>
          </a:p>
        </p:txBody>
      </p:sp>
      <p:sp>
        <p:nvSpPr>
          <p:cNvPr id="24586" name="Right Arrow 7"/>
          <p:cNvSpPr>
            <a:spLocks noChangeArrowheads="1"/>
          </p:cNvSpPr>
          <p:nvPr/>
        </p:nvSpPr>
        <p:spPr bwMode="auto">
          <a:xfrm>
            <a:off x="3505200" y="1447800"/>
            <a:ext cx="1600200" cy="304800"/>
          </a:xfrm>
          <a:prstGeom prst="rightArrow">
            <a:avLst>
              <a:gd name="adj1" fmla="val 50000"/>
              <a:gd name="adj2" fmla="val 4999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grpSp>
        <p:nvGrpSpPr>
          <p:cNvPr id="24587" name="Group 13"/>
          <p:cNvGrpSpPr>
            <a:grpSpLocks/>
          </p:cNvGrpSpPr>
          <p:nvPr/>
        </p:nvGrpSpPr>
        <p:grpSpPr bwMode="auto">
          <a:xfrm>
            <a:off x="207963" y="914400"/>
            <a:ext cx="249237" cy="265113"/>
            <a:chOff x="249" y="759"/>
            <a:chExt cx="157" cy="167"/>
          </a:xfrm>
        </p:grpSpPr>
        <p:sp>
          <p:nvSpPr>
            <p:cNvPr id="24603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4604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24588" name="TextBox 11"/>
          <p:cNvSpPr txBox="1">
            <a:spLocks noChangeArrowheads="1"/>
          </p:cNvSpPr>
          <p:nvPr/>
        </p:nvSpPr>
        <p:spPr bwMode="auto">
          <a:xfrm>
            <a:off x="390525" y="2343150"/>
            <a:ext cx="8524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/>
              <a:t>Practice Theory : Diagnosing the situation, then selecting and implementing treatments based on diagnosis, and finally evaluating the effects of the treatments.</a:t>
            </a:r>
          </a:p>
        </p:txBody>
      </p:sp>
      <p:grpSp>
        <p:nvGrpSpPr>
          <p:cNvPr id="24589" name="Group 13"/>
          <p:cNvGrpSpPr>
            <a:grpSpLocks/>
          </p:cNvGrpSpPr>
          <p:nvPr/>
        </p:nvGrpSpPr>
        <p:grpSpPr bwMode="auto">
          <a:xfrm>
            <a:off x="207963" y="2419350"/>
            <a:ext cx="249237" cy="265113"/>
            <a:chOff x="249" y="759"/>
            <a:chExt cx="157" cy="167"/>
          </a:xfrm>
        </p:grpSpPr>
        <p:sp>
          <p:nvSpPr>
            <p:cNvPr id="24601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24602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24590" name="TextBox 15"/>
          <p:cNvSpPr txBox="1">
            <a:spLocks noChangeArrowheads="1"/>
          </p:cNvSpPr>
          <p:nvPr/>
        </p:nvSpPr>
        <p:spPr bwMode="auto">
          <a:xfrm>
            <a:off x="2276475" y="4202113"/>
            <a:ext cx="4191000" cy="369887"/>
          </a:xfrm>
          <a:prstGeom prst="rect">
            <a:avLst/>
          </a:prstGeom>
          <a:solidFill>
            <a:srgbClr val="FFFFCC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/>
              <a:t>What helps me solve this problem?</a:t>
            </a:r>
          </a:p>
        </p:txBody>
      </p:sp>
      <p:sp>
        <p:nvSpPr>
          <p:cNvPr id="24591" name="TextBox 16"/>
          <p:cNvSpPr txBox="1">
            <a:spLocks noChangeArrowheads="1"/>
          </p:cNvSpPr>
          <p:nvPr/>
        </p:nvSpPr>
        <p:spPr bwMode="auto">
          <a:xfrm>
            <a:off x="2276475" y="5268913"/>
            <a:ext cx="4184650" cy="369887"/>
          </a:xfrm>
          <a:prstGeom prst="rect">
            <a:avLst/>
          </a:prstGeom>
          <a:solidFill>
            <a:srgbClr val="FFFFCC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/>
              <a:t>What helps me solve real problems?</a:t>
            </a:r>
          </a:p>
        </p:txBody>
      </p:sp>
      <p:sp>
        <p:nvSpPr>
          <p:cNvPr id="24592" name="TextBox 17"/>
          <p:cNvSpPr txBox="1">
            <a:spLocks noChangeArrowheads="1"/>
          </p:cNvSpPr>
          <p:nvPr/>
        </p:nvSpPr>
        <p:spPr bwMode="auto">
          <a:xfrm>
            <a:off x="2809875" y="4724400"/>
            <a:ext cx="3209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Applied Behavioral Science</a:t>
            </a:r>
          </a:p>
        </p:txBody>
      </p:sp>
      <p:sp>
        <p:nvSpPr>
          <p:cNvPr id="24593" name="TextBox 23"/>
          <p:cNvSpPr txBox="1">
            <a:spLocks noChangeArrowheads="1"/>
          </p:cNvSpPr>
          <p:nvPr/>
        </p:nvSpPr>
        <p:spPr bwMode="auto">
          <a:xfrm>
            <a:off x="1057275" y="3581400"/>
            <a:ext cx="2171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Practice Research</a:t>
            </a:r>
          </a:p>
        </p:txBody>
      </p:sp>
      <p:sp>
        <p:nvSpPr>
          <p:cNvPr id="24594" name="TextBox 24"/>
          <p:cNvSpPr txBox="1">
            <a:spLocks noChangeArrowheads="1"/>
          </p:cNvSpPr>
          <p:nvPr/>
        </p:nvSpPr>
        <p:spPr bwMode="auto">
          <a:xfrm>
            <a:off x="5741988" y="3581400"/>
            <a:ext cx="1916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Practice Theory</a:t>
            </a:r>
          </a:p>
        </p:txBody>
      </p:sp>
      <p:sp>
        <p:nvSpPr>
          <p:cNvPr id="24595" name="TextBox 25"/>
          <p:cNvSpPr txBox="1">
            <a:spLocks noChangeArrowheads="1"/>
          </p:cNvSpPr>
          <p:nvPr/>
        </p:nvSpPr>
        <p:spPr bwMode="auto">
          <a:xfrm>
            <a:off x="600075" y="5802313"/>
            <a:ext cx="3403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Behavioral Science Research</a:t>
            </a:r>
          </a:p>
        </p:txBody>
      </p:sp>
      <p:sp>
        <p:nvSpPr>
          <p:cNvPr id="24596" name="TextBox 26"/>
          <p:cNvSpPr txBox="1">
            <a:spLocks noChangeArrowheads="1"/>
          </p:cNvSpPr>
          <p:nvPr/>
        </p:nvSpPr>
        <p:spPr bwMode="auto">
          <a:xfrm>
            <a:off x="5172075" y="5791200"/>
            <a:ext cx="3133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Behavioral Science Theory</a:t>
            </a:r>
          </a:p>
        </p:txBody>
      </p:sp>
      <p:sp>
        <p:nvSpPr>
          <p:cNvPr id="24597" name="Rectangle 7"/>
          <p:cNvSpPr>
            <a:spLocks noChangeArrowheads="1"/>
          </p:cNvSpPr>
          <p:nvPr/>
        </p:nvSpPr>
        <p:spPr bwMode="auto">
          <a:xfrm>
            <a:off x="1057275" y="3581400"/>
            <a:ext cx="6553200" cy="1066800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pt-PT">
              <a:solidFill>
                <a:srgbClr val="FF0000"/>
              </a:solidFill>
            </a:endParaRPr>
          </a:p>
        </p:txBody>
      </p:sp>
      <p:sp>
        <p:nvSpPr>
          <p:cNvPr id="24598" name="Rectangle 7"/>
          <p:cNvSpPr>
            <a:spLocks noChangeArrowheads="1"/>
          </p:cNvSpPr>
          <p:nvPr/>
        </p:nvSpPr>
        <p:spPr bwMode="auto">
          <a:xfrm>
            <a:off x="676275" y="5181600"/>
            <a:ext cx="7543800" cy="1066800"/>
          </a:xfrm>
          <a:prstGeom prst="rect">
            <a:avLst/>
          </a:prstGeom>
          <a:noFill/>
          <a:ln w="28575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pt-PT">
              <a:solidFill>
                <a:srgbClr val="0000FF"/>
              </a:solidFill>
            </a:endParaRPr>
          </a:p>
        </p:txBody>
      </p:sp>
      <p:sp>
        <p:nvSpPr>
          <p:cNvPr id="24599" name="TextBox 33"/>
          <p:cNvSpPr txBox="1">
            <a:spLocks noChangeArrowheads="1"/>
          </p:cNvSpPr>
          <p:nvPr/>
        </p:nvSpPr>
        <p:spPr bwMode="auto">
          <a:xfrm rot="-5400000">
            <a:off x="7762875" y="5629275"/>
            <a:ext cx="18446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 i="1">
                <a:solidFill>
                  <a:srgbClr val="0000FF"/>
                </a:solidFill>
              </a:rPr>
              <a:t>Pure/ basic science</a:t>
            </a:r>
          </a:p>
        </p:txBody>
      </p:sp>
      <p:sp>
        <p:nvSpPr>
          <p:cNvPr id="24600" name="TextBox 34"/>
          <p:cNvSpPr txBox="1">
            <a:spLocks noChangeArrowheads="1"/>
          </p:cNvSpPr>
          <p:nvPr/>
        </p:nvSpPr>
        <p:spPr bwMode="auto">
          <a:xfrm rot="-5400000">
            <a:off x="7295356" y="3969544"/>
            <a:ext cx="1566863" cy="307975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 i="1">
                <a:solidFill>
                  <a:srgbClr val="FF0000"/>
                </a:solidFill>
              </a:rPr>
              <a:t>Applied Science</a:t>
            </a:r>
          </a:p>
        </p:txBody>
      </p:sp>
    </p:spTree>
    <p:extLst>
      <p:ext uri="{BB962C8B-B14F-4D97-AF65-F5344CB8AC3E}">
        <p14:creationId xmlns:p14="http://schemas.microsoft.com/office/powerpoint/2010/main" val="293210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18"/>
          <p:cNvGrpSpPr>
            <a:grpSpLocks/>
          </p:cNvGrpSpPr>
          <p:nvPr/>
        </p:nvGrpSpPr>
        <p:grpSpPr bwMode="auto">
          <a:xfrm>
            <a:off x="76200" y="2590800"/>
            <a:ext cx="8991600" cy="4114800"/>
            <a:chOff x="76200" y="2590800"/>
            <a:chExt cx="8991600" cy="4114800"/>
          </a:xfrm>
        </p:grpSpPr>
        <p:sp>
          <p:nvSpPr>
            <p:cNvPr id="25617" name="Rectangle 20"/>
            <p:cNvSpPr>
              <a:spLocks noChangeArrowheads="1"/>
            </p:cNvSpPr>
            <p:nvPr/>
          </p:nvSpPr>
          <p:spPr bwMode="auto">
            <a:xfrm>
              <a:off x="76200" y="2590800"/>
              <a:ext cx="8991600" cy="4114800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pt-PT"/>
            </a:p>
          </p:txBody>
        </p:sp>
        <p:sp>
          <p:nvSpPr>
            <p:cNvPr id="25618" name="Rectangle 19"/>
            <p:cNvSpPr>
              <a:spLocks noChangeArrowheads="1"/>
            </p:cNvSpPr>
            <p:nvPr/>
          </p:nvSpPr>
          <p:spPr bwMode="auto">
            <a:xfrm>
              <a:off x="1600200" y="2641461"/>
              <a:ext cx="7391400" cy="4064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en-US" i="1"/>
                <a:t>Researcher enters a problem situation, diagnoses it and make recommendations for remedial treatment </a:t>
              </a:r>
              <a:r>
                <a:rPr lang="en-US" i="1">
                  <a:solidFill>
                    <a:srgbClr val="0000FF"/>
                  </a:solidFill>
                </a:rPr>
                <a:t>(</a:t>
              </a:r>
              <a:r>
                <a:rPr lang="en-US" i="1">
                  <a:solidFill>
                    <a:srgbClr val="FF0000"/>
                  </a:solidFill>
                </a:rPr>
                <a:t>recommendations may not be put into effect by client group</a:t>
              </a:r>
              <a:r>
                <a:rPr lang="en-US" i="1">
                  <a:solidFill>
                    <a:srgbClr val="0000FF"/>
                  </a:solidFill>
                </a:rPr>
                <a:t>)</a:t>
              </a:r>
            </a:p>
            <a:p>
              <a:pPr algn="just"/>
              <a:endParaRPr lang="en-US" sz="800" i="1">
                <a:solidFill>
                  <a:srgbClr val="0000FF"/>
                </a:solidFill>
              </a:endParaRPr>
            </a:p>
            <a:p>
              <a:pPr algn="just"/>
              <a:r>
                <a:rPr lang="en-US" i="1"/>
                <a:t>People who are to take action are involved in the entire process                     from the beginning </a:t>
              </a:r>
              <a:r>
                <a:rPr lang="en-US" i="1">
                  <a:solidFill>
                    <a:srgbClr val="0000FF"/>
                  </a:solidFill>
                </a:rPr>
                <a:t>(</a:t>
              </a:r>
              <a:r>
                <a:rPr lang="en-US" i="1">
                  <a:solidFill>
                    <a:srgbClr val="FF0000"/>
                  </a:solidFill>
                </a:rPr>
                <a:t>involvement increases the likelihood of carrying out the actions once decided upon</a:t>
              </a:r>
              <a:r>
                <a:rPr lang="en-US" i="1">
                  <a:solidFill>
                    <a:srgbClr val="0000FF"/>
                  </a:solidFill>
                </a:rPr>
                <a:t>)</a:t>
              </a:r>
            </a:p>
            <a:p>
              <a:pPr algn="just"/>
              <a:endParaRPr lang="en-US" sz="800" i="1">
                <a:solidFill>
                  <a:srgbClr val="0000FF"/>
                </a:solidFill>
              </a:endParaRPr>
            </a:p>
            <a:p>
              <a:pPr algn="just"/>
              <a:r>
                <a:rPr lang="en-US" i="1"/>
                <a:t>Researcher keeps the systematic, extensive record of what he/ she did and what effects it had </a:t>
              </a:r>
              <a:r>
                <a:rPr lang="en-US" i="1">
                  <a:solidFill>
                    <a:srgbClr val="0000FF"/>
                  </a:solidFill>
                </a:rPr>
                <a:t>(</a:t>
              </a:r>
              <a:r>
                <a:rPr lang="en-US" i="1">
                  <a:solidFill>
                    <a:srgbClr val="FF0000"/>
                  </a:solidFill>
                </a:rPr>
                <a:t>may encounter situations too divergent from one another, which may not permit generalizations</a:t>
              </a:r>
              <a:r>
                <a:rPr lang="en-US" i="1">
                  <a:solidFill>
                    <a:srgbClr val="0000FF"/>
                  </a:solidFill>
                </a:rPr>
                <a:t>) </a:t>
              </a:r>
            </a:p>
            <a:p>
              <a:pPr algn="just"/>
              <a:endParaRPr lang="en-US" sz="800" i="1">
                <a:solidFill>
                  <a:srgbClr val="0000FF"/>
                </a:solidFill>
              </a:endParaRPr>
            </a:p>
            <a:p>
              <a:pPr algn="just"/>
              <a:r>
                <a:rPr lang="en-US" i="1"/>
                <a:t>It is controlled research on the relative effectiveness of various                         techniques </a:t>
              </a:r>
              <a:r>
                <a:rPr lang="en-US" i="1">
                  <a:solidFill>
                    <a:srgbClr val="0000FF"/>
                  </a:solidFill>
                </a:rPr>
                <a:t>(</a:t>
              </a:r>
              <a:r>
                <a:rPr lang="en-US" i="1">
                  <a:solidFill>
                    <a:srgbClr val="FF0000"/>
                  </a:solidFill>
                </a:rPr>
                <a:t>is difficult to do when client wants immediate answers</a:t>
              </a:r>
              <a:r>
                <a:rPr lang="en-US" i="1">
                  <a:solidFill>
                    <a:srgbClr val="0000FF"/>
                  </a:solidFill>
                </a:rPr>
                <a:t>)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6200" y="2667000"/>
              <a:ext cx="1752600" cy="35083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dirty="0"/>
                <a:t>Diagnostic</a:t>
              </a:r>
            </a:p>
            <a:p>
              <a:pPr>
                <a:defRPr/>
              </a:pPr>
              <a:endParaRPr lang="en-US" sz="800" dirty="0"/>
            </a:p>
            <a:p>
              <a:pPr>
                <a:defRPr/>
              </a:pPr>
              <a:endParaRPr lang="en-US" dirty="0"/>
            </a:p>
            <a:p>
              <a:pPr>
                <a:defRPr/>
              </a:pPr>
              <a:endParaRPr lang="en-US" dirty="0"/>
            </a:p>
            <a:p>
              <a:pPr>
                <a:defRPr/>
              </a:pPr>
              <a:r>
                <a:rPr lang="en-US" u="sng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Participant</a:t>
              </a:r>
            </a:p>
            <a:p>
              <a:pPr>
                <a:defRPr/>
              </a:pPr>
              <a:endParaRPr lang="en-US" sz="800" dirty="0"/>
            </a:p>
            <a:p>
              <a:pPr>
                <a:defRPr/>
              </a:pPr>
              <a:endParaRPr lang="en-US" dirty="0"/>
            </a:p>
            <a:p>
              <a:pPr>
                <a:defRPr/>
              </a:pPr>
              <a:endParaRPr lang="en-US" dirty="0"/>
            </a:p>
            <a:p>
              <a:pPr>
                <a:defRPr/>
              </a:pPr>
              <a:r>
                <a:rPr lang="en-US" dirty="0"/>
                <a:t>Empirical</a:t>
              </a:r>
            </a:p>
            <a:p>
              <a:pPr>
                <a:defRPr/>
              </a:pPr>
              <a:endParaRPr lang="en-US" sz="800" dirty="0"/>
            </a:p>
            <a:p>
              <a:pPr>
                <a:defRPr/>
              </a:pPr>
              <a:endParaRPr lang="en-US" dirty="0"/>
            </a:p>
            <a:p>
              <a:pPr>
                <a:defRPr/>
              </a:pPr>
              <a:endParaRPr lang="en-US" dirty="0"/>
            </a:p>
            <a:p>
              <a:pPr>
                <a:defRPr/>
              </a:pPr>
              <a:endParaRPr lang="en-US" dirty="0"/>
            </a:p>
            <a:p>
              <a:pPr>
                <a:defRPr/>
              </a:pPr>
              <a:r>
                <a:rPr lang="en-US" u="sng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Experimental</a:t>
              </a:r>
            </a:p>
          </p:txBody>
        </p:sp>
      </p:grpSp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152400" y="0"/>
            <a:ext cx="35702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Action Research</a:t>
            </a:r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25604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334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5" name="Group 15"/>
          <p:cNvGrpSpPr>
            <a:grpSpLocks/>
          </p:cNvGrpSpPr>
          <p:nvPr/>
        </p:nvGrpSpPr>
        <p:grpSpPr bwMode="auto">
          <a:xfrm>
            <a:off x="76200" y="533400"/>
            <a:ext cx="4967288" cy="1970088"/>
            <a:chOff x="76200" y="685800"/>
            <a:chExt cx="4968027" cy="1969770"/>
          </a:xfrm>
        </p:grpSpPr>
        <p:sp>
          <p:nvSpPr>
            <p:cNvPr id="25615" name="TextBox 5"/>
            <p:cNvSpPr txBox="1">
              <a:spLocks noChangeArrowheads="1"/>
            </p:cNvSpPr>
            <p:nvPr/>
          </p:nvSpPr>
          <p:spPr bwMode="auto">
            <a:xfrm>
              <a:off x="76200" y="685800"/>
              <a:ext cx="4968027" cy="1969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>
                  <a:solidFill>
                    <a:srgbClr val="0000FF"/>
                  </a:solidFill>
                </a:rPr>
                <a:t>Data Collection</a:t>
              </a:r>
            </a:p>
            <a:p>
              <a:pPr algn="ctr" eaLnBrk="1" hangingPunct="1"/>
              <a:endParaRPr lang="en-US" sz="800"/>
            </a:p>
            <a:p>
              <a:pPr algn="ctr" eaLnBrk="1" hangingPunct="1"/>
              <a:r>
                <a:rPr lang="en-US">
                  <a:solidFill>
                    <a:srgbClr val="0000FF"/>
                  </a:solidFill>
                </a:rPr>
                <a:t>Feedback of data to client system members</a:t>
              </a:r>
            </a:p>
            <a:p>
              <a:pPr algn="ctr" eaLnBrk="1" hangingPunct="1"/>
              <a:endParaRPr lang="en-US" sz="800"/>
            </a:p>
            <a:p>
              <a:pPr algn="ctr" eaLnBrk="1" hangingPunct="1"/>
              <a:r>
                <a:rPr lang="en-US">
                  <a:solidFill>
                    <a:srgbClr val="0000FF"/>
                  </a:solidFill>
                </a:rPr>
                <a:t>Action planning based on the data</a:t>
              </a:r>
            </a:p>
            <a:p>
              <a:pPr algn="ctr" eaLnBrk="1" hangingPunct="1"/>
              <a:endParaRPr lang="en-US" sz="800">
                <a:solidFill>
                  <a:srgbClr val="0000FF"/>
                </a:solidFill>
              </a:endParaRPr>
            </a:p>
            <a:p>
              <a:pPr algn="ctr" eaLnBrk="1" hangingPunct="1"/>
              <a:r>
                <a:rPr lang="en-US">
                  <a:solidFill>
                    <a:srgbClr val="0000FF"/>
                  </a:solidFill>
                </a:rPr>
                <a:t>Taking action</a:t>
              </a:r>
            </a:p>
            <a:p>
              <a:pPr algn="ctr" eaLnBrk="1" hangingPunct="1"/>
              <a:endParaRPr lang="en-US" sz="800">
                <a:solidFill>
                  <a:srgbClr val="0000FF"/>
                </a:solidFill>
              </a:endParaRPr>
            </a:p>
            <a:p>
              <a:pPr algn="ctr" eaLnBrk="1" hangingPunct="1"/>
              <a:r>
                <a:rPr lang="en-US">
                  <a:solidFill>
                    <a:srgbClr val="0000FF"/>
                  </a:solidFill>
                </a:rPr>
                <a:t>Evaluating results of actions</a:t>
              </a:r>
            </a:p>
          </p:txBody>
        </p:sp>
        <p:sp>
          <p:nvSpPr>
            <p:cNvPr id="25616" name="Down Arrow 6"/>
            <p:cNvSpPr>
              <a:spLocks noChangeArrowheads="1"/>
            </p:cNvSpPr>
            <p:nvPr/>
          </p:nvSpPr>
          <p:spPr bwMode="auto">
            <a:xfrm>
              <a:off x="2514600" y="990600"/>
              <a:ext cx="114300" cy="1524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6699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PT"/>
            </a:p>
          </p:txBody>
        </p:sp>
      </p:grpSp>
      <p:sp>
        <p:nvSpPr>
          <p:cNvPr id="25606" name="TextBox 9"/>
          <p:cNvSpPr txBox="1">
            <a:spLocks noChangeArrowheads="1"/>
          </p:cNvSpPr>
          <p:nvPr/>
        </p:nvSpPr>
        <p:spPr bwMode="auto">
          <a:xfrm>
            <a:off x="5257800" y="1417638"/>
            <a:ext cx="835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Types</a:t>
            </a:r>
          </a:p>
        </p:txBody>
      </p:sp>
      <p:sp>
        <p:nvSpPr>
          <p:cNvPr id="25607" name="Line 20"/>
          <p:cNvSpPr>
            <a:spLocks noChangeShapeType="1"/>
          </p:cNvSpPr>
          <p:nvPr/>
        </p:nvSpPr>
        <p:spPr bwMode="auto">
          <a:xfrm flipV="1">
            <a:off x="6038850" y="960438"/>
            <a:ext cx="495300" cy="6604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5608" name="Line 22"/>
          <p:cNvSpPr>
            <a:spLocks noChangeShapeType="1"/>
          </p:cNvSpPr>
          <p:nvPr/>
        </p:nvSpPr>
        <p:spPr bwMode="auto">
          <a:xfrm>
            <a:off x="6038850" y="1620838"/>
            <a:ext cx="495300" cy="5588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5609" name="Line 20"/>
          <p:cNvSpPr>
            <a:spLocks noChangeShapeType="1"/>
          </p:cNvSpPr>
          <p:nvPr/>
        </p:nvSpPr>
        <p:spPr bwMode="auto">
          <a:xfrm flipV="1">
            <a:off x="6048375" y="1341438"/>
            <a:ext cx="485775" cy="2794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5610" name="TextBox 13"/>
          <p:cNvSpPr txBox="1">
            <a:spLocks noChangeArrowheads="1"/>
          </p:cNvSpPr>
          <p:nvPr/>
        </p:nvSpPr>
        <p:spPr bwMode="auto">
          <a:xfrm>
            <a:off x="6477000" y="838200"/>
            <a:ext cx="16764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Diagnostic</a:t>
            </a:r>
          </a:p>
          <a:p>
            <a:pPr eaLnBrk="1" hangingPunct="1"/>
            <a:endParaRPr lang="en-US" sz="800"/>
          </a:p>
          <a:p>
            <a:pPr eaLnBrk="1" hangingPunct="1"/>
            <a:r>
              <a:rPr lang="en-US"/>
              <a:t>Participant</a:t>
            </a:r>
          </a:p>
          <a:p>
            <a:pPr eaLnBrk="1" hangingPunct="1"/>
            <a:endParaRPr lang="en-US" sz="800"/>
          </a:p>
          <a:p>
            <a:pPr eaLnBrk="1" hangingPunct="1"/>
            <a:r>
              <a:rPr lang="en-US"/>
              <a:t>Empirical</a:t>
            </a:r>
          </a:p>
          <a:p>
            <a:pPr eaLnBrk="1" hangingPunct="1"/>
            <a:endParaRPr lang="en-US" sz="800"/>
          </a:p>
          <a:p>
            <a:pPr eaLnBrk="1" hangingPunct="1"/>
            <a:r>
              <a:rPr lang="en-US"/>
              <a:t>Experimental</a:t>
            </a:r>
          </a:p>
        </p:txBody>
      </p:sp>
      <p:sp>
        <p:nvSpPr>
          <p:cNvPr id="25611" name="Line 20"/>
          <p:cNvSpPr>
            <a:spLocks noChangeShapeType="1"/>
          </p:cNvSpPr>
          <p:nvPr/>
        </p:nvSpPr>
        <p:spPr bwMode="auto">
          <a:xfrm>
            <a:off x="6038850" y="1620838"/>
            <a:ext cx="495300" cy="187325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pt-PT"/>
          </a:p>
        </p:txBody>
      </p:sp>
      <p:sp>
        <p:nvSpPr>
          <p:cNvPr id="25612" name="Down Arrow 6"/>
          <p:cNvSpPr>
            <a:spLocks noChangeArrowheads="1"/>
          </p:cNvSpPr>
          <p:nvPr/>
        </p:nvSpPr>
        <p:spPr bwMode="auto">
          <a:xfrm>
            <a:off x="2511425" y="1649413"/>
            <a:ext cx="114300" cy="1524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6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5613" name="Down Arrow 6"/>
          <p:cNvSpPr>
            <a:spLocks noChangeArrowheads="1"/>
          </p:cNvSpPr>
          <p:nvPr/>
        </p:nvSpPr>
        <p:spPr bwMode="auto">
          <a:xfrm>
            <a:off x="2524125" y="2076450"/>
            <a:ext cx="114300" cy="1524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6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  <p:sp>
        <p:nvSpPr>
          <p:cNvPr id="25614" name="Down Arrow 6"/>
          <p:cNvSpPr>
            <a:spLocks noChangeArrowheads="1"/>
          </p:cNvSpPr>
          <p:nvPr/>
        </p:nvSpPr>
        <p:spPr bwMode="auto">
          <a:xfrm>
            <a:off x="2514600" y="1247775"/>
            <a:ext cx="114300" cy="1524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6699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0333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55959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Managing the OD Process</a:t>
            </a:r>
            <a:endParaRPr lang="en-US" b="0">
              <a:solidFill>
                <a:srgbClr val="0000FF"/>
              </a:solidFill>
            </a:endParaRPr>
          </a:p>
          <a:p>
            <a:pPr eaLnBrk="1" hangingPunct="1"/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26627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228600" y="1020763"/>
            <a:ext cx="60960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200"/>
              <a:t>Three basic components of OD programs:</a:t>
            </a:r>
          </a:p>
        </p:txBody>
      </p:sp>
      <p:graphicFrame>
        <p:nvGraphicFramePr>
          <p:cNvPr id="26654" name="Group 30"/>
          <p:cNvGraphicFramePr>
            <a:graphicFrameLocks noGrp="1"/>
          </p:cNvGraphicFramePr>
          <p:nvPr/>
        </p:nvGraphicFramePr>
        <p:xfrm>
          <a:off x="334963" y="1676400"/>
          <a:ext cx="6172200" cy="3352800"/>
        </p:xfrm>
        <a:graphic>
          <a:graphicData uri="http://schemas.openxmlformats.org/drawingml/2006/table">
            <a:tbl>
              <a:tblPr/>
              <a:tblGrid>
                <a:gridCol w="1905000"/>
                <a:gridCol w="42672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Diagnosis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Continuous collection of data about total system, its subunits, its processes, and its culture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Action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All activities and interventions designed to improve  the organization’s functioning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Program management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All activities designed to ensure success of the program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  <p:pic>
        <p:nvPicPr>
          <p:cNvPr id="26648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363" y="1676400"/>
            <a:ext cx="2332037" cy="3352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24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473075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Program Management</a:t>
            </a:r>
            <a:endParaRPr lang="en-US" b="0">
              <a:solidFill>
                <a:srgbClr val="0000FF"/>
              </a:solidFill>
            </a:endParaRPr>
          </a:p>
          <a:p>
            <a:pPr eaLnBrk="1" hangingPunct="1"/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46085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0" y="838200"/>
            <a:ext cx="891540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2573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7145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171700" indent="-3429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200"/>
              <a:t>	</a:t>
            </a:r>
          </a:p>
        </p:txBody>
      </p:sp>
      <p:grpSp>
        <p:nvGrpSpPr>
          <p:cNvPr id="46110" name="Group 30"/>
          <p:cNvGrpSpPr>
            <a:grpSpLocks/>
          </p:cNvGrpSpPr>
          <p:nvPr/>
        </p:nvGrpSpPr>
        <p:grpSpPr bwMode="auto">
          <a:xfrm>
            <a:off x="2895600" y="2743200"/>
            <a:ext cx="6096000" cy="2819400"/>
            <a:chOff x="480" y="1104"/>
            <a:chExt cx="3840" cy="1776"/>
          </a:xfrm>
        </p:grpSpPr>
        <p:sp>
          <p:nvSpPr>
            <p:cNvPr id="46091" name="Rectangle 11"/>
            <p:cNvSpPr>
              <a:spLocks noChangeArrowheads="1"/>
            </p:cNvSpPr>
            <p:nvPr/>
          </p:nvSpPr>
          <p:spPr bwMode="auto">
            <a:xfrm>
              <a:off x="480" y="1104"/>
              <a:ext cx="2064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Motivating Change</a:t>
              </a:r>
              <a:endParaRPr lang="en-US" sz="1400"/>
            </a:p>
          </p:txBody>
        </p:sp>
        <p:sp>
          <p:nvSpPr>
            <p:cNvPr id="46098" name="Rectangle 18"/>
            <p:cNvSpPr>
              <a:spLocks noChangeArrowheads="1"/>
            </p:cNvSpPr>
            <p:nvPr/>
          </p:nvSpPr>
          <p:spPr bwMode="auto">
            <a:xfrm>
              <a:off x="480" y="1488"/>
              <a:ext cx="2064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Creating a Vision</a:t>
              </a:r>
              <a:endParaRPr lang="en-US" sz="1400"/>
            </a:p>
          </p:txBody>
        </p:sp>
        <p:sp>
          <p:nvSpPr>
            <p:cNvPr id="46099" name="Rectangle 19"/>
            <p:cNvSpPr>
              <a:spLocks noChangeArrowheads="1"/>
            </p:cNvSpPr>
            <p:nvPr/>
          </p:nvSpPr>
          <p:spPr bwMode="auto">
            <a:xfrm>
              <a:off x="480" y="1872"/>
              <a:ext cx="2064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Developing Political Support</a:t>
              </a:r>
              <a:endParaRPr lang="en-US" sz="1400"/>
            </a:p>
          </p:txBody>
        </p:sp>
        <p:sp>
          <p:nvSpPr>
            <p:cNvPr id="46100" name="Rectangle 20"/>
            <p:cNvSpPr>
              <a:spLocks noChangeArrowheads="1"/>
            </p:cNvSpPr>
            <p:nvPr/>
          </p:nvSpPr>
          <p:spPr bwMode="auto">
            <a:xfrm>
              <a:off x="480" y="2256"/>
              <a:ext cx="2064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Managing the Transition</a:t>
              </a:r>
              <a:endParaRPr lang="en-US" sz="1400"/>
            </a:p>
          </p:txBody>
        </p:sp>
        <p:sp>
          <p:nvSpPr>
            <p:cNvPr id="46101" name="Rectangle 21"/>
            <p:cNvSpPr>
              <a:spLocks noChangeArrowheads="1"/>
            </p:cNvSpPr>
            <p:nvPr/>
          </p:nvSpPr>
          <p:spPr bwMode="auto">
            <a:xfrm>
              <a:off x="480" y="2640"/>
              <a:ext cx="2064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Sustaining Momentum</a:t>
              </a:r>
              <a:endParaRPr lang="en-US" sz="1400"/>
            </a:p>
          </p:txBody>
        </p:sp>
        <p:sp>
          <p:nvSpPr>
            <p:cNvPr id="46103" name="Rectangle 23"/>
            <p:cNvSpPr>
              <a:spLocks noChangeArrowheads="1"/>
            </p:cNvSpPr>
            <p:nvPr/>
          </p:nvSpPr>
          <p:spPr bwMode="auto">
            <a:xfrm>
              <a:off x="2976" y="1776"/>
              <a:ext cx="1344" cy="432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/>
                <a:t>Effective Change </a:t>
              </a:r>
            </a:p>
            <a:p>
              <a:pPr algn="ctr"/>
              <a:r>
                <a:rPr lang="en-US"/>
                <a:t>Management</a:t>
              </a:r>
              <a:endParaRPr lang="en-US" sz="1400"/>
            </a:p>
          </p:txBody>
        </p:sp>
        <p:sp>
          <p:nvSpPr>
            <p:cNvPr id="46105" name="Line 25"/>
            <p:cNvSpPr>
              <a:spLocks noChangeShapeType="1"/>
            </p:cNvSpPr>
            <p:nvPr/>
          </p:nvSpPr>
          <p:spPr bwMode="auto">
            <a:xfrm>
              <a:off x="2544" y="1248"/>
              <a:ext cx="672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t-PT"/>
            </a:p>
          </p:txBody>
        </p:sp>
        <p:sp>
          <p:nvSpPr>
            <p:cNvPr id="46106" name="Line 26"/>
            <p:cNvSpPr>
              <a:spLocks noChangeShapeType="1"/>
            </p:cNvSpPr>
            <p:nvPr/>
          </p:nvSpPr>
          <p:spPr bwMode="auto">
            <a:xfrm>
              <a:off x="2544" y="1584"/>
              <a:ext cx="43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t-PT"/>
            </a:p>
          </p:txBody>
        </p:sp>
        <p:sp>
          <p:nvSpPr>
            <p:cNvPr id="46107" name="Line 27"/>
            <p:cNvSpPr>
              <a:spLocks noChangeShapeType="1"/>
            </p:cNvSpPr>
            <p:nvPr/>
          </p:nvSpPr>
          <p:spPr bwMode="auto">
            <a:xfrm>
              <a:off x="2544" y="2016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t-PT"/>
            </a:p>
          </p:txBody>
        </p:sp>
        <p:sp>
          <p:nvSpPr>
            <p:cNvPr id="46108" name="Line 28"/>
            <p:cNvSpPr>
              <a:spLocks noChangeShapeType="1"/>
            </p:cNvSpPr>
            <p:nvPr/>
          </p:nvSpPr>
          <p:spPr bwMode="auto">
            <a:xfrm flipV="1">
              <a:off x="2544" y="2208"/>
              <a:ext cx="43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t-PT"/>
            </a:p>
          </p:txBody>
        </p:sp>
        <p:sp>
          <p:nvSpPr>
            <p:cNvPr id="46109" name="Line 29"/>
            <p:cNvSpPr>
              <a:spLocks noChangeShapeType="1"/>
            </p:cNvSpPr>
            <p:nvPr/>
          </p:nvSpPr>
          <p:spPr bwMode="auto">
            <a:xfrm flipV="1">
              <a:off x="2544" y="2208"/>
              <a:ext cx="72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pt-PT"/>
            </a:p>
          </p:txBody>
        </p:sp>
      </p:grpSp>
      <p:sp>
        <p:nvSpPr>
          <p:cNvPr id="46111" name="Rectangle 31"/>
          <p:cNvSpPr>
            <a:spLocks noChangeArrowheads="1"/>
          </p:cNvSpPr>
          <p:nvPr/>
        </p:nvSpPr>
        <p:spPr bwMode="auto">
          <a:xfrm>
            <a:off x="0" y="1143000"/>
            <a:ext cx="8915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200"/>
              <a:t>Cummings and Worley identified 5 sets of activities  required for effective change management:</a:t>
            </a:r>
          </a:p>
        </p:txBody>
      </p:sp>
      <p:pic>
        <p:nvPicPr>
          <p:cNvPr id="46113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362200"/>
            <a:ext cx="2430463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16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52400" y="76200"/>
            <a:ext cx="559435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b="0"/>
              <a:t>Program Management </a:t>
            </a:r>
            <a:r>
              <a:rPr lang="en-US" b="0">
                <a:solidFill>
                  <a:srgbClr val="0000FF"/>
                </a:solidFill>
              </a:rPr>
              <a:t>Contd..</a:t>
            </a:r>
          </a:p>
          <a:p>
            <a:pPr eaLnBrk="1" hangingPunct="1"/>
            <a:endParaRPr lang="en-US" b="0">
              <a:solidFill>
                <a:srgbClr val="0000FF"/>
              </a:solidFill>
            </a:endParaRPr>
          </a:p>
        </p:txBody>
      </p:sp>
      <p:pic>
        <p:nvPicPr>
          <p:cNvPr id="47109" name="Picture 5" descr="divi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8305800" cy="9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6781800" y="3290888"/>
            <a:ext cx="1746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John P. Kotter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228600" y="838200"/>
            <a:ext cx="8915400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200">
                <a:solidFill>
                  <a:srgbClr val="0000FF"/>
                </a:solidFill>
              </a:rPr>
              <a:t>Kotter’s 8-stage process for managing organizational change:</a:t>
            </a:r>
          </a:p>
        </p:txBody>
      </p:sp>
      <p:pic>
        <p:nvPicPr>
          <p:cNvPr id="4711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25" y="1462088"/>
            <a:ext cx="147637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7" name="Rectangle 13"/>
          <p:cNvSpPr>
            <a:spLocks noChangeArrowheads="1"/>
          </p:cNvSpPr>
          <p:nvPr/>
        </p:nvSpPr>
        <p:spPr bwMode="auto">
          <a:xfrm>
            <a:off x="228600" y="1371600"/>
            <a:ext cx="9026525" cy="5116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2200" dirty="0"/>
              <a:t>Establishing a sense of urgency</a:t>
            </a:r>
          </a:p>
          <a:p>
            <a:r>
              <a:rPr lang="en-US" sz="2200" dirty="0"/>
              <a:t> </a:t>
            </a:r>
          </a:p>
          <a:p>
            <a:r>
              <a:rPr lang="en-US" sz="2200" dirty="0"/>
              <a:t>Creating a guiding coalition</a:t>
            </a:r>
          </a:p>
          <a:p>
            <a:r>
              <a:rPr lang="en-US" sz="2200" dirty="0"/>
              <a:t> </a:t>
            </a:r>
          </a:p>
          <a:p>
            <a:r>
              <a:rPr lang="en-US" sz="2200" dirty="0"/>
              <a:t>Developing a vision and strategy</a:t>
            </a:r>
          </a:p>
          <a:p>
            <a:r>
              <a:rPr lang="en-US" sz="2200" dirty="0"/>
              <a:t> </a:t>
            </a:r>
          </a:p>
          <a:p>
            <a:r>
              <a:rPr lang="en-US" sz="2200" dirty="0"/>
              <a:t>Communicating the change vision </a:t>
            </a:r>
          </a:p>
          <a:p>
            <a:endParaRPr lang="en-US" sz="2200" dirty="0"/>
          </a:p>
          <a:p>
            <a:r>
              <a:rPr lang="en-US" sz="2200" dirty="0"/>
              <a:t>Empowering a broad base of people to take action </a:t>
            </a:r>
          </a:p>
          <a:p>
            <a:endParaRPr lang="en-US" sz="2200" dirty="0"/>
          </a:p>
          <a:p>
            <a:r>
              <a:rPr lang="en-US" sz="2200" dirty="0"/>
              <a:t>Generating short term wins </a:t>
            </a:r>
          </a:p>
          <a:p>
            <a:endParaRPr lang="en-US" sz="2200" dirty="0"/>
          </a:p>
          <a:p>
            <a:r>
              <a:rPr lang="en-US" sz="2200" dirty="0"/>
              <a:t>Consolidating gains and producing even more change </a:t>
            </a:r>
          </a:p>
          <a:p>
            <a:endParaRPr lang="en-US" sz="2200" dirty="0"/>
          </a:p>
          <a:p>
            <a:r>
              <a:rPr lang="en-US" sz="2200" dirty="0"/>
              <a:t>Anchoring (institutionalizing) the new approaches into the culture </a:t>
            </a:r>
          </a:p>
        </p:txBody>
      </p:sp>
      <p:grpSp>
        <p:nvGrpSpPr>
          <p:cNvPr id="47122" name="Group 13"/>
          <p:cNvGrpSpPr>
            <a:grpSpLocks/>
          </p:cNvGrpSpPr>
          <p:nvPr/>
        </p:nvGrpSpPr>
        <p:grpSpPr bwMode="auto">
          <a:xfrm>
            <a:off x="55563" y="1447800"/>
            <a:ext cx="249237" cy="265113"/>
            <a:chOff x="249" y="759"/>
            <a:chExt cx="157" cy="167"/>
          </a:xfrm>
        </p:grpSpPr>
        <p:sp>
          <p:nvSpPr>
            <p:cNvPr id="47123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47124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47125" name="Text Box 21"/>
          <p:cNvSpPr txBox="1">
            <a:spLocks noChangeArrowheads="1"/>
          </p:cNvSpPr>
          <p:nvPr/>
        </p:nvSpPr>
        <p:spPr bwMode="auto">
          <a:xfrm>
            <a:off x="-6350" y="13716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grpSp>
        <p:nvGrpSpPr>
          <p:cNvPr id="47126" name="Group 13"/>
          <p:cNvGrpSpPr>
            <a:grpSpLocks/>
          </p:cNvGrpSpPr>
          <p:nvPr/>
        </p:nvGrpSpPr>
        <p:grpSpPr bwMode="auto">
          <a:xfrm>
            <a:off x="61913" y="2147888"/>
            <a:ext cx="249237" cy="265112"/>
            <a:chOff x="249" y="759"/>
            <a:chExt cx="157" cy="167"/>
          </a:xfrm>
        </p:grpSpPr>
        <p:sp>
          <p:nvSpPr>
            <p:cNvPr id="47127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47128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47129" name="Text Box 25"/>
          <p:cNvSpPr txBox="1">
            <a:spLocks noChangeArrowheads="1"/>
          </p:cNvSpPr>
          <p:nvPr/>
        </p:nvSpPr>
        <p:spPr bwMode="auto">
          <a:xfrm>
            <a:off x="0" y="20716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grpSp>
        <p:nvGrpSpPr>
          <p:cNvPr id="47130" name="Group 13"/>
          <p:cNvGrpSpPr>
            <a:grpSpLocks/>
          </p:cNvGrpSpPr>
          <p:nvPr/>
        </p:nvGrpSpPr>
        <p:grpSpPr bwMode="auto">
          <a:xfrm>
            <a:off x="61913" y="2819400"/>
            <a:ext cx="249237" cy="265113"/>
            <a:chOff x="249" y="759"/>
            <a:chExt cx="157" cy="167"/>
          </a:xfrm>
        </p:grpSpPr>
        <p:sp>
          <p:nvSpPr>
            <p:cNvPr id="47131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47132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47133" name="Text Box 29"/>
          <p:cNvSpPr txBox="1">
            <a:spLocks noChangeArrowheads="1"/>
          </p:cNvSpPr>
          <p:nvPr/>
        </p:nvSpPr>
        <p:spPr bwMode="auto">
          <a:xfrm>
            <a:off x="0" y="27432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47134" name="Group 13"/>
          <p:cNvGrpSpPr>
            <a:grpSpLocks/>
          </p:cNvGrpSpPr>
          <p:nvPr/>
        </p:nvGrpSpPr>
        <p:grpSpPr bwMode="auto">
          <a:xfrm>
            <a:off x="61913" y="3505200"/>
            <a:ext cx="249237" cy="265113"/>
            <a:chOff x="249" y="759"/>
            <a:chExt cx="157" cy="167"/>
          </a:xfrm>
        </p:grpSpPr>
        <p:sp>
          <p:nvSpPr>
            <p:cNvPr id="47135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47136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47137" name="Text Box 33"/>
          <p:cNvSpPr txBox="1">
            <a:spLocks noChangeArrowheads="1"/>
          </p:cNvSpPr>
          <p:nvPr/>
        </p:nvSpPr>
        <p:spPr bwMode="auto">
          <a:xfrm>
            <a:off x="0" y="34290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47138" name="Group 13"/>
          <p:cNvGrpSpPr>
            <a:grpSpLocks/>
          </p:cNvGrpSpPr>
          <p:nvPr/>
        </p:nvGrpSpPr>
        <p:grpSpPr bwMode="auto">
          <a:xfrm>
            <a:off x="61913" y="4129088"/>
            <a:ext cx="249237" cy="265112"/>
            <a:chOff x="249" y="759"/>
            <a:chExt cx="157" cy="167"/>
          </a:xfrm>
        </p:grpSpPr>
        <p:sp>
          <p:nvSpPr>
            <p:cNvPr id="47139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47140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47141" name="Text Box 37"/>
          <p:cNvSpPr txBox="1">
            <a:spLocks noChangeArrowheads="1"/>
          </p:cNvSpPr>
          <p:nvPr/>
        </p:nvSpPr>
        <p:spPr bwMode="auto">
          <a:xfrm>
            <a:off x="0" y="40528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5</a:t>
            </a:r>
          </a:p>
        </p:txBody>
      </p:sp>
      <p:grpSp>
        <p:nvGrpSpPr>
          <p:cNvPr id="47142" name="Group 13"/>
          <p:cNvGrpSpPr>
            <a:grpSpLocks/>
          </p:cNvGrpSpPr>
          <p:nvPr/>
        </p:nvGrpSpPr>
        <p:grpSpPr bwMode="auto">
          <a:xfrm>
            <a:off x="61913" y="4800600"/>
            <a:ext cx="249237" cy="265113"/>
            <a:chOff x="249" y="759"/>
            <a:chExt cx="157" cy="167"/>
          </a:xfrm>
        </p:grpSpPr>
        <p:sp>
          <p:nvSpPr>
            <p:cNvPr id="47143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47144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47145" name="Text Box 41"/>
          <p:cNvSpPr txBox="1">
            <a:spLocks noChangeArrowheads="1"/>
          </p:cNvSpPr>
          <p:nvPr/>
        </p:nvSpPr>
        <p:spPr bwMode="auto">
          <a:xfrm>
            <a:off x="0" y="47244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6</a:t>
            </a:r>
          </a:p>
        </p:txBody>
      </p:sp>
      <p:grpSp>
        <p:nvGrpSpPr>
          <p:cNvPr id="47146" name="Group 13"/>
          <p:cNvGrpSpPr>
            <a:grpSpLocks/>
          </p:cNvGrpSpPr>
          <p:nvPr/>
        </p:nvGrpSpPr>
        <p:grpSpPr bwMode="auto">
          <a:xfrm>
            <a:off x="61913" y="5486400"/>
            <a:ext cx="249237" cy="265113"/>
            <a:chOff x="249" y="759"/>
            <a:chExt cx="157" cy="167"/>
          </a:xfrm>
        </p:grpSpPr>
        <p:sp>
          <p:nvSpPr>
            <p:cNvPr id="47147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47148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47149" name="Text Box 45"/>
          <p:cNvSpPr txBox="1">
            <a:spLocks noChangeArrowheads="1"/>
          </p:cNvSpPr>
          <p:nvPr/>
        </p:nvSpPr>
        <p:spPr bwMode="auto">
          <a:xfrm>
            <a:off x="0" y="54102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7</a:t>
            </a:r>
          </a:p>
        </p:txBody>
      </p:sp>
      <p:grpSp>
        <p:nvGrpSpPr>
          <p:cNvPr id="47150" name="Group 13"/>
          <p:cNvGrpSpPr>
            <a:grpSpLocks/>
          </p:cNvGrpSpPr>
          <p:nvPr/>
        </p:nvGrpSpPr>
        <p:grpSpPr bwMode="auto">
          <a:xfrm>
            <a:off x="61913" y="6172200"/>
            <a:ext cx="249237" cy="265113"/>
            <a:chOff x="249" y="759"/>
            <a:chExt cx="157" cy="167"/>
          </a:xfrm>
        </p:grpSpPr>
        <p:sp>
          <p:nvSpPr>
            <p:cNvPr id="47151" name="Rectangle 14"/>
            <p:cNvSpPr>
              <a:spLocks noChangeArrowheads="1"/>
            </p:cNvSpPr>
            <p:nvPr/>
          </p:nvSpPr>
          <p:spPr bwMode="auto">
            <a:xfrm>
              <a:off x="262" y="782"/>
              <a:ext cx="144" cy="144"/>
            </a:xfrm>
            <a:prstGeom prst="rect">
              <a:avLst/>
            </a:prstGeom>
            <a:solidFill>
              <a:srgbClr val="80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  <p:sp>
          <p:nvSpPr>
            <p:cNvPr id="47152" name="Rectangle 15"/>
            <p:cNvSpPr>
              <a:spLocks noChangeArrowheads="1"/>
            </p:cNvSpPr>
            <p:nvPr/>
          </p:nvSpPr>
          <p:spPr bwMode="auto">
            <a:xfrm>
              <a:off x="249" y="759"/>
              <a:ext cx="144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pt-PT"/>
            </a:p>
          </p:txBody>
        </p:sp>
      </p:grpSp>
      <p:sp>
        <p:nvSpPr>
          <p:cNvPr id="47153" name="Text Box 49"/>
          <p:cNvSpPr txBox="1">
            <a:spLocks noChangeArrowheads="1"/>
          </p:cNvSpPr>
          <p:nvPr/>
        </p:nvSpPr>
        <p:spPr bwMode="auto">
          <a:xfrm>
            <a:off x="0" y="60960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47154" name="Text Box 50"/>
          <p:cNvSpPr txBox="1">
            <a:spLocks noChangeArrowheads="1"/>
          </p:cNvSpPr>
          <p:nvPr/>
        </p:nvSpPr>
        <p:spPr bwMode="auto">
          <a:xfrm rot="-5400000">
            <a:off x="7541419" y="3598069"/>
            <a:ext cx="2838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HBR, Mar-Apr 1995, p.61</a:t>
            </a:r>
          </a:p>
        </p:txBody>
      </p:sp>
    </p:spTree>
    <p:extLst>
      <p:ext uri="{BB962C8B-B14F-4D97-AF65-F5344CB8AC3E}">
        <p14:creationId xmlns:p14="http://schemas.microsoft.com/office/powerpoint/2010/main" val="27282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352927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5018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51" y="332655"/>
            <a:ext cx="8284404" cy="3293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26" y="3625684"/>
            <a:ext cx="8305054" cy="2755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1422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352928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5668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Inquérito de Diagnóstico Organizacional</a:t>
            </a: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71624"/>
            <a:ext cx="8352928" cy="495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650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2328</Words>
  <Application>Microsoft Office PowerPoint</Application>
  <PresentationFormat>On-screen Show (4:3)</PresentationFormat>
  <Paragraphs>599</Paragraphs>
  <Slides>56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3" baseType="lpstr">
      <vt:lpstr>Arial</vt:lpstr>
      <vt:lpstr>Arial Black</vt:lpstr>
      <vt:lpstr>Calibri</vt:lpstr>
      <vt:lpstr>Impact</vt:lpstr>
      <vt:lpstr>Times New Roman</vt:lpstr>
      <vt:lpstr>Office Theme</vt:lpstr>
      <vt:lpstr>Clip</vt:lpstr>
      <vt:lpstr>Diagnóstico Organizacional</vt:lpstr>
      <vt:lpstr>PowerPoint Presentation</vt:lpstr>
      <vt:lpstr>Diagnóstico Organizacional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Inquérito de Diagnóstico Organizacional</vt:lpstr>
      <vt:lpstr>PowerPoint Presentation</vt:lpstr>
      <vt:lpstr>PowerPoint Presentation</vt:lpstr>
      <vt:lpstr>PowerPoint Presentation</vt:lpstr>
      <vt:lpstr>PowerPoint Presentation</vt:lpstr>
      <vt:lpstr>Diagnóstico de Gestores - Kotter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Strategic Issue Diagnosis</vt:lpstr>
      <vt:lpstr>Feasibility Assessment</vt:lpstr>
      <vt:lpstr>Urgency/Feasibility Assessment</vt:lpstr>
      <vt:lpstr>PowerPoint Presentation</vt:lpstr>
      <vt:lpstr>PowerPoint Presentation</vt:lpstr>
      <vt:lpstr>PowerPoint Presentation</vt:lpstr>
      <vt:lpstr>PowerPoint Presentation</vt:lpstr>
      <vt:lpstr>Do Diagnóstico à Intervenção</vt:lpstr>
      <vt:lpstr>Especialistas Externos e Internos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CIISEG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rmarques</dc:creator>
  <cp:lastModifiedBy>Rafael Jorge Duarte Marques</cp:lastModifiedBy>
  <cp:revision>10</cp:revision>
  <dcterms:created xsi:type="dcterms:W3CDTF">2013-05-13T14:31:48Z</dcterms:created>
  <dcterms:modified xsi:type="dcterms:W3CDTF">2014-02-05T18:26:29Z</dcterms:modified>
</cp:coreProperties>
</file>